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2" r:id="rId3"/>
    <p:sldId id="265" r:id="rId4"/>
    <p:sldId id="283" r:id="rId5"/>
    <p:sldId id="28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</p:sldIdLst>
  <p:sldSz cx="12192000" cy="1625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4EB"/>
    <a:srgbClr val="F8E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56" y="48"/>
      </p:cViewPr>
      <p:guideLst>
        <p:guide pos="3840"/>
        <p:guide orient="horz"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0"/>
            <a:ext cx="12188825" cy="1690624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" y="0"/>
            <a:ext cx="713232" cy="16256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6" y="0"/>
            <a:ext cx="746885" cy="16256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1" y="14565376"/>
            <a:ext cx="12188825" cy="1690624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2" y="2817707"/>
            <a:ext cx="9601200" cy="5960533"/>
          </a:xfrm>
        </p:spPr>
        <p:txBody>
          <a:bodyPr anchor="b">
            <a:noAutofit/>
          </a:bodyPr>
          <a:lstStyle>
            <a:lvl1pPr algn="ctr"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2" y="8886613"/>
            <a:ext cx="9601200" cy="21674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all" baseline="0"/>
            </a:lvl1pPr>
            <a:lvl2pPr marL="609651" indent="0" algn="ctr">
              <a:buNone/>
              <a:defRPr sz="3734"/>
            </a:lvl2pPr>
            <a:lvl3pPr marL="1219303" indent="0" algn="ctr">
              <a:buNone/>
              <a:defRPr sz="3200"/>
            </a:lvl3pPr>
            <a:lvl4pPr marL="1828954" indent="0" algn="ctr">
              <a:buNone/>
              <a:defRPr sz="2667"/>
            </a:lvl4pPr>
            <a:lvl5pPr marL="2438606" indent="0" algn="ctr">
              <a:buNone/>
              <a:defRPr sz="2667"/>
            </a:lvl5pPr>
            <a:lvl6pPr marL="3048257" indent="0" algn="ctr">
              <a:buNone/>
              <a:defRPr sz="2667"/>
            </a:lvl6pPr>
            <a:lvl7pPr marL="3657908" indent="0" algn="ctr">
              <a:buNone/>
              <a:defRPr sz="2667"/>
            </a:lvl7pPr>
            <a:lvl8pPr marL="4267559" indent="0" algn="ctr">
              <a:buNone/>
              <a:defRPr sz="2667"/>
            </a:lvl8pPr>
            <a:lvl9pPr marL="4877211" indent="0" algn="ctr">
              <a:buNone/>
              <a:defRPr sz="2667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650998"/>
            <a:ext cx="2628899" cy="139794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650998"/>
            <a:ext cx="7734301" cy="139794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" y="14955520"/>
            <a:ext cx="12188825" cy="130048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130048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817707"/>
            <a:ext cx="9601200" cy="5960533"/>
          </a:xfrm>
        </p:spPr>
        <p:txBody>
          <a:bodyPr anchor="b">
            <a:normAutofit/>
          </a:bodyPr>
          <a:lstStyle>
            <a:lvl1pPr algn="ctr">
              <a:defRPr sz="7201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2" y="8886613"/>
            <a:ext cx="9601200" cy="216746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667" cap="all" baseline="0">
                <a:solidFill>
                  <a:schemeClr val="tx1"/>
                </a:solidFill>
              </a:defRPr>
            </a:lvl1pPr>
            <a:lvl2pPr marL="6096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30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9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6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2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9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5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21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3966464"/>
            <a:ext cx="4572000" cy="1029546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3966464"/>
            <a:ext cx="4572000" cy="1029546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3793067"/>
            <a:ext cx="4572000" cy="179899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67" b="0" cap="all" baseline="0"/>
            </a:lvl1pPr>
            <a:lvl2pPr marL="609651" indent="0">
              <a:buNone/>
              <a:defRPr sz="2667" b="1"/>
            </a:lvl2pPr>
            <a:lvl3pPr marL="1219303" indent="0">
              <a:buNone/>
              <a:defRPr sz="2400" b="1"/>
            </a:lvl3pPr>
            <a:lvl4pPr marL="1828954" indent="0">
              <a:buNone/>
              <a:defRPr sz="2133" b="1"/>
            </a:lvl4pPr>
            <a:lvl5pPr marL="2438606" indent="0">
              <a:buNone/>
              <a:defRPr sz="2133" b="1"/>
            </a:lvl5pPr>
            <a:lvl6pPr marL="3048257" indent="0">
              <a:buNone/>
              <a:defRPr sz="2133" b="1"/>
            </a:lvl6pPr>
            <a:lvl7pPr marL="3657908" indent="0">
              <a:buNone/>
              <a:defRPr sz="2133" b="1"/>
            </a:lvl7pPr>
            <a:lvl8pPr marL="4267559" indent="0">
              <a:buNone/>
              <a:defRPr sz="2133" b="1"/>
            </a:lvl8pPr>
            <a:lvl9pPr marL="4877211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5787136"/>
            <a:ext cx="4572000" cy="84964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3793067"/>
            <a:ext cx="4572000" cy="179899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67" b="0" cap="all" baseline="0"/>
            </a:lvl1pPr>
            <a:lvl2pPr marL="609651" indent="0">
              <a:buNone/>
              <a:defRPr sz="2667" b="1"/>
            </a:lvl2pPr>
            <a:lvl3pPr marL="1219303" indent="0">
              <a:buNone/>
              <a:defRPr sz="2400" b="1"/>
            </a:lvl3pPr>
            <a:lvl4pPr marL="1828954" indent="0">
              <a:buNone/>
              <a:defRPr sz="2133" b="1"/>
            </a:lvl4pPr>
            <a:lvl5pPr marL="2438606" indent="0">
              <a:buNone/>
              <a:defRPr sz="2133" b="1"/>
            </a:lvl5pPr>
            <a:lvl6pPr marL="3048257" indent="0">
              <a:buNone/>
              <a:defRPr sz="2133" b="1"/>
            </a:lvl6pPr>
            <a:lvl7pPr marL="3657908" indent="0">
              <a:buNone/>
              <a:defRPr sz="2133" b="1"/>
            </a:lvl7pPr>
            <a:lvl8pPr marL="4267559" indent="0">
              <a:buNone/>
              <a:defRPr sz="2133" b="1"/>
            </a:lvl8pPr>
            <a:lvl9pPr marL="4877211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5787136"/>
            <a:ext cx="4572000" cy="84964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" y="0"/>
            <a:ext cx="12188825" cy="130048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4334933"/>
            <a:ext cx="3657600" cy="5418667"/>
          </a:xfrm>
        </p:spPr>
        <p:txBody>
          <a:bodyPr anchor="b">
            <a:normAutofit/>
          </a:bodyPr>
          <a:lstStyle>
            <a:lvl1pPr>
              <a:defRPr sz="4534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2384213"/>
            <a:ext cx="7223760" cy="1170432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9970347"/>
            <a:ext cx="3657600" cy="390144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609651" indent="0">
              <a:buNone/>
              <a:defRPr sz="1600"/>
            </a:lvl2pPr>
            <a:lvl3pPr marL="1219303" indent="0">
              <a:buNone/>
              <a:defRPr sz="1334"/>
            </a:lvl3pPr>
            <a:lvl4pPr marL="1828954" indent="0">
              <a:buNone/>
              <a:defRPr sz="1200"/>
            </a:lvl4pPr>
            <a:lvl5pPr marL="2438606" indent="0">
              <a:buNone/>
              <a:defRPr sz="1200"/>
            </a:lvl5pPr>
            <a:lvl6pPr marL="3048257" indent="0">
              <a:buNone/>
              <a:defRPr sz="1200"/>
            </a:lvl6pPr>
            <a:lvl7pPr marL="3657908" indent="0">
              <a:buNone/>
              <a:defRPr sz="1200"/>
            </a:lvl7pPr>
            <a:lvl8pPr marL="4267559" indent="0">
              <a:buNone/>
              <a:defRPr sz="1200"/>
            </a:lvl8pPr>
            <a:lvl9pPr marL="487721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4334933"/>
            <a:ext cx="3657600" cy="5418667"/>
          </a:xfrm>
        </p:spPr>
        <p:txBody>
          <a:bodyPr anchor="b">
            <a:normAutofit/>
          </a:bodyPr>
          <a:lstStyle>
            <a:lvl1pPr>
              <a:defRPr sz="4534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1" y="1300480"/>
            <a:ext cx="6675120" cy="13655040"/>
          </a:xfrm>
          <a:noFill/>
        </p:spPr>
        <p:txBody>
          <a:bodyPr/>
          <a:lstStyle>
            <a:lvl1pPr marL="0" indent="0" algn="ctr">
              <a:buNone/>
              <a:defRPr sz="4267">
                <a:solidFill>
                  <a:schemeClr val="tx1"/>
                </a:solidFill>
              </a:defRPr>
            </a:lvl1pPr>
            <a:lvl2pPr marL="609651" indent="0">
              <a:buNone/>
              <a:defRPr sz="3734"/>
            </a:lvl2pPr>
            <a:lvl3pPr marL="1219303" indent="0">
              <a:buNone/>
              <a:defRPr sz="3200"/>
            </a:lvl3pPr>
            <a:lvl4pPr marL="1828954" indent="0">
              <a:buNone/>
              <a:defRPr sz="2667"/>
            </a:lvl4pPr>
            <a:lvl5pPr marL="2438606" indent="0">
              <a:buNone/>
              <a:defRPr sz="2667"/>
            </a:lvl5pPr>
            <a:lvl6pPr marL="3048257" indent="0">
              <a:buNone/>
              <a:defRPr sz="2667"/>
            </a:lvl6pPr>
            <a:lvl7pPr marL="3657908" indent="0">
              <a:buNone/>
              <a:defRPr sz="2667"/>
            </a:lvl7pPr>
            <a:lvl8pPr marL="4267559" indent="0">
              <a:buNone/>
              <a:defRPr sz="2667"/>
            </a:lvl8pPr>
            <a:lvl9pPr marL="4877211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9970347"/>
            <a:ext cx="3657600" cy="390144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609651" indent="0">
              <a:buNone/>
              <a:defRPr sz="1600"/>
            </a:lvl2pPr>
            <a:lvl3pPr marL="1219303" indent="0">
              <a:buNone/>
              <a:defRPr sz="1334"/>
            </a:lvl3pPr>
            <a:lvl4pPr marL="1828954" indent="0">
              <a:buNone/>
              <a:defRPr sz="1200"/>
            </a:lvl4pPr>
            <a:lvl5pPr marL="2438606" indent="0">
              <a:buNone/>
              <a:defRPr sz="1200"/>
            </a:lvl5pPr>
            <a:lvl6pPr marL="3048257" indent="0">
              <a:buNone/>
              <a:defRPr sz="1200"/>
            </a:lvl6pPr>
            <a:lvl7pPr marL="3657908" indent="0">
              <a:buNone/>
              <a:defRPr sz="1200"/>
            </a:lvl7pPr>
            <a:lvl8pPr marL="4267559" indent="0">
              <a:buNone/>
              <a:defRPr sz="1200"/>
            </a:lvl8pPr>
            <a:lvl9pPr marL="487721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" y="0"/>
            <a:ext cx="7772400" cy="130048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1" y="14955520"/>
            <a:ext cx="7772400" cy="130048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7853680" y="7853680"/>
            <a:ext cx="16256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-629922" y="7853683"/>
            <a:ext cx="16256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1" y="14955520"/>
            <a:ext cx="12188825" cy="130048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1040384"/>
            <a:ext cx="9509760" cy="2579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3966464"/>
            <a:ext cx="9509760" cy="1029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15150592"/>
            <a:ext cx="960121" cy="56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3" y="15150592"/>
            <a:ext cx="7159753" cy="56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1" y="15150592"/>
            <a:ext cx="640080" cy="56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1219303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534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5791" indent="-304826" algn="l" defTabSz="1219303" rtl="0" eaLnBrk="1" latinLnBrk="0" hangingPunct="1">
        <a:lnSpc>
          <a:spcPct val="90000"/>
        </a:lnSpc>
        <a:spcBef>
          <a:spcPts val="2400"/>
        </a:spcBef>
        <a:buSzPct val="80000"/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92547" indent="-304826" algn="l" defTabSz="1219303" rtl="0" eaLnBrk="1" latinLnBrk="0" hangingPunct="1">
        <a:lnSpc>
          <a:spcPct val="90000"/>
        </a:lnSpc>
        <a:spcBef>
          <a:spcPts val="1334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03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46058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72815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99571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26327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353083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79839" indent="-304826" algn="l" defTabSz="1219303" rtl="0" eaLnBrk="1" latinLnBrk="0" hangingPunct="1">
        <a:lnSpc>
          <a:spcPct val="90000"/>
        </a:lnSpc>
        <a:spcBef>
          <a:spcPts val="1067"/>
        </a:spcBef>
        <a:buSzPct val="80000"/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51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03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54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06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257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08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559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11" algn="l" defTabSz="121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9000">
              <a:srgbClr val="F8E0F7"/>
            </a:gs>
            <a:gs pos="96000">
              <a:schemeClr val="bg1">
                <a:lumMod val="91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8" y="10020517"/>
            <a:ext cx="7097452" cy="55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2" y="419101"/>
            <a:ext cx="9601200" cy="1676400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Муниципальное бюджетное дошкольное образовательное учреждение </a:t>
            </a:r>
            <a:r>
              <a:rPr lang="ru-RU" sz="2800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Детский сад комбинированного вида №43»</a:t>
            </a:r>
            <a:br>
              <a:rPr lang="ru-RU" sz="2800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2800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2" y="2231858"/>
            <a:ext cx="9753598" cy="5391149"/>
          </a:xfrm>
        </p:spPr>
        <p:txBody>
          <a:bodyPr>
            <a:noAutofit/>
          </a:bodyPr>
          <a:lstStyle/>
          <a:p>
            <a:endParaRPr lang="ru-RU" sz="8000" dirty="0" smtClean="0">
              <a:solidFill>
                <a:srgbClr val="7030A0"/>
              </a:solidFill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ПАСПОРТ МУЗЫКАЛЬНОГО ЗАЛА</a:t>
            </a:r>
            <a:endParaRPr lang="ru-RU" sz="8000" b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37" y="6861007"/>
            <a:ext cx="6972926" cy="4667827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2800" y="12039601"/>
            <a:ext cx="48196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 - могучий источник мысли. </a:t>
            </a:r>
            <a:r>
              <a:rPr lang="ru-RU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Без музыкального </a:t>
            </a:r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воспитания </a:t>
            </a:r>
            <a:r>
              <a:rPr lang="ru-RU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невозможно полноценное </a:t>
            </a:r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умственное </a:t>
            </a:r>
            <a:r>
              <a:rPr lang="ru-RU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развитие ребёнка</a:t>
            </a:r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 Развивая чуткость ребёнка </a:t>
            </a:r>
            <a:r>
              <a:rPr lang="ru-RU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 музыке</a:t>
            </a:r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мы облагораживаем его </a:t>
            </a:r>
            <a:r>
              <a:rPr lang="ru-RU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мысли,  стремления</a:t>
            </a:r>
            <a:r>
              <a:rPr lang="ru-RU" i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”.</a:t>
            </a:r>
          </a:p>
          <a:p>
            <a:pPr algn="r"/>
            <a:r>
              <a:rPr lang="ru-RU" i="1" dirty="0" err="1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В.А.Сухомлинский</a:t>
            </a:r>
            <a:endParaRPr lang="ru-RU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EB4EB"/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685800"/>
            <a:ext cx="9509760" cy="24384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Костюмы, детали костюмов:</a:t>
            </a:r>
            <a:r>
              <a:rPr lang="ru-RU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76300" y="3619670"/>
            <a:ext cx="5036820" cy="10642262"/>
          </a:xfrm>
        </p:spPr>
        <p:txBody>
          <a:bodyPr>
            <a:normAutofit/>
          </a:bodyPr>
          <a:lstStyle/>
          <a:p>
            <a:pPr marL="60965" indent="0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Поролоновые шапочки: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6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Дракон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13120" y="3619670"/>
            <a:ext cx="4937760" cy="10642262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(цветок) 2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 4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Маки 2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4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Козлик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</a:t>
            </a:r>
          </a:p>
          <a:p>
            <a:pPr marL="60965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08" y="10009911"/>
            <a:ext cx="3992880" cy="2999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88" y="12725942"/>
            <a:ext cx="314376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95300"/>
            <a:ext cx="10069830" cy="1714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Аудиовизуальные пособия </a:t>
            </a:r>
            <a:r>
              <a:rPr lang="ru-RU" sz="32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и </a:t>
            </a:r>
            <a:r>
              <a:rPr lang="ru-RU" sz="32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специальное оборудование:</a:t>
            </a:r>
            <a:r>
              <a:rPr lang="ru-RU" sz="3200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sz="3200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209800"/>
            <a:ext cx="11182350" cy="13468350"/>
          </a:xfrm>
        </p:spPr>
        <p:txBody>
          <a:bodyPr>
            <a:normAutofit fontScale="77500" lnSpcReduction="20000"/>
          </a:bodyPr>
          <a:lstStyle/>
          <a:p>
            <a:pPr marL="60965" lv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Видеофильм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Кукляндия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М. И. Родина.</a:t>
            </a:r>
          </a:p>
          <a:p>
            <a:pPr marL="60965" lv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Видеофильм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о Победе»</a:t>
            </a:r>
          </a:p>
          <a:p>
            <a:pPr marL="60965" lv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Ритмическая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А. И. Буренина.</a:t>
            </a:r>
          </a:p>
          <a:p>
            <a:pPr marL="60965" lv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Музыкальный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И. М.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5" lv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Музыкальные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 в 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-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«Рождественские сказки» - 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«Цирк» -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шаров» -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«Необыкновенные Путешествия» - 2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 – топ, каблучок» – 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фантазия» – 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веселый оркестр» - 2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«Ритмическая мозаика» – 4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у наших у ворот» - 2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«Ах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карнавал» -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сказок» - 2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Споем, спляшем, поиграем»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Гюф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Вихарева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из журнала «Музыкальная палитра» с 2000г – 2014г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из журнала «Созвучие» за 2011, 2012, 2013, 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2014, 2015 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5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863">
            <a:off x="8126714" y="5529483"/>
            <a:ext cx="2160509" cy="2052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637">
            <a:off x="8970784" y="2755900"/>
            <a:ext cx="2336800" cy="233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691">
            <a:off x="8227742" y="8600363"/>
            <a:ext cx="2435933" cy="24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1120" y="247650"/>
            <a:ext cx="9509760" cy="15240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«Центр театра»:</a:t>
            </a:r>
            <a:r>
              <a:rPr lang="ru-RU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7700" y="1771650"/>
            <a:ext cx="10782300" cy="14058900"/>
          </a:xfrm>
        </p:spPr>
        <p:txBody>
          <a:bodyPr numCol="2">
            <a:normAutofit lnSpcReduction="10000"/>
          </a:bodyPr>
          <a:lstStyle/>
          <a:p>
            <a:pPr marL="60965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театра – настольный, на ширме, пальчиковый, тростевой,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ложковый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перчаточный, игрушки – забавы, маски, шапочки, декорации, театральные атрибуты, ширмы,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аксессуары сказочных персонажей, муляжи овощей и фруктов.</a:t>
            </a:r>
          </a:p>
          <a:p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театр: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Внучка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Жучка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3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Айболит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Заяц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Волк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Лиса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Медведь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Мачеха</a:t>
            </a:r>
          </a:p>
          <a:p>
            <a:pPr lvl="0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Дед Мороз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Снегурочка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Морозка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Лягушка 2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Медведица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Пятачок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Принцесса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Лисица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Пират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Корова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Козочка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Щука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</a:t>
            </a:r>
          </a:p>
          <a:p>
            <a:pPr marL="60965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89" y="11601449"/>
            <a:ext cx="3628859" cy="1818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50" y="7219949"/>
            <a:ext cx="3123900" cy="207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29" y="1517649"/>
            <a:ext cx="3289301" cy="3289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21" y="6343650"/>
            <a:ext cx="3189827" cy="2209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00" y="13124171"/>
            <a:ext cx="2633348" cy="16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8E0F7"/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120" y="1040384"/>
            <a:ext cx="9509760" cy="227431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Музыкальные</a:t>
            </a:r>
            <a:br>
              <a:rPr lang="ru-RU" sz="54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54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54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руководители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u="sng" dirty="0" smtClean="0">
                <a:solidFill>
                  <a:srgbClr val="7030A0"/>
                </a:solidFill>
              </a:rPr>
              <a:t> Кузнецова Людмила Иннокентьевна.</a:t>
            </a:r>
          </a:p>
          <a:p>
            <a:pPr marL="60965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 Стаж педагогической деятельности – 30лет, квалификационная категория – 1. </a:t>
            </a: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Образование </a:t>
            </a:r>
            <a:r>
              <a:rPr lang="ru-RU" dirty="0">
                <a:solidFill>
                  <a:srgbClr val="7030A0"/>
                </a:solidFill>
              </a:rPr>
              <a:t>– среднее специальное. </a:t>
            </a:r>
            <a:endParaRPr lang="ru-RU" dirty="0" smtClean="0">
              <a:solidFill>
                <a:srgbClr val="7030A0"/>
              </a:solidFill>
            </a:endParaRP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Тема </a:t>
            </a:r>
            <a:r>
              <a:rPr lang="ru-RU" dirty="0">
                <a:solidFill>
                  <a:srgbClr val="7030A0"/>
                </a:solidFill>
              </a:rPr>
              <a:t>по самообразованию: </a:t>
            </a:r>
            <a:endParaRPr lang="ru-RU" dirty="0" smtClean="0">
              <a:solidFill>
                <a:srgbClr val="7030A0"/>
              </a:solidFill>
            </a:endParaRP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Приобщение детей дошкольного возраста к русскому народному творчеству».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u="sng" dirty="0" smtClean="0">
                <a:solidFill>
                  <a:srgbClr val="7030A0"/>
                </a:solidFill>
              </a:rPr>
              <a:t> Мусатова </a:t>
            </a:r>
            <a:r>
              <a:rPr lang="ru-RU" sz="3600" u="sng" dirty="0">
                <a:solidFill>
                  <a:srgbClr val="7030A0"/>
                </a:solidFill>
              </a:rPr>
              <a:t>Лариса Леонидовна. </a:t>
            </a:r>
            <a:endParaRPr lang="ru-RU" sz="3600" u="sng" dirty="0" smtClean="0">
              <a:solidFill>
                <a:srgbClr val="7030A0"/>
              </a:solidFill>
            </a:endParaRP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Стаж </a:t>
            </a:r>
            <a:r>
              <a:rPr lang="ru-RU" dirty="0">
                <a:solidFill>
                  <a:srgbClr val="7030A0"/>
                </a:solidFill>
              </a:rPr>
              <a:t>педагогической деятельности - </a:t>
            </a:r>
            <a:r>
              <a:rPr lang="ru-RU" dirty="0" smtClean="0">
                <a:solidFill>
                  <a:srgbClr val="7030A0"/>
                </a:solidFill>
              </a:rPr>
              <a:t>6 </a:t>
            </a:r>
            <a:r>
              <a:rPr lang="ru-RU" dirty="0">
                <a:solidFill>
                  <a:srgbClr val="7030A0"/>
                </a:solidFill>
              </a:rPr>
              <a:t>лет, 11 разряд. Образование – высшее. </a:t>
            </a:r>
            <a:endParaRPr lang="ru-RU" dirty="0" smtClean="0">
              <a:solidFill>
                <a:srgbClr val="7030A0"/>
              </a:solidFill>
            </a:endParaRP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Тема </a:t>
            </a:r>
            <a:r>
              <a:rPr lang="ru-RU" dirty="0">
                <a:solidFill>
                  <a:srgbClr val="7030A0"/>
                </a:solidFill>
              </a:rPr>
              <a:t>по самообразованию: </a:t>
            </a:r>
            <a:endParaRPr lang="ru-RU" dirty="0" smtClean="0">
              <a:solidFill>
                <a:srgbClr val="7030A0"/>
              </a:solidFill>
            </a:endParaRPr>
          </a:p>
          <a:p>
            <a:pPr marL="60965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Развитие музыкально – ритмических движений у детей старшего дошкольного возраста»</a:t>
            </a:r>
          </a:p>
          <a:p>
            <a:pPr marL="60965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1796339"/>
            <a:ext cx="3280090" cy="38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EB4EB"/>
            </a:gs>
            <a:gs pos="93000">
              <a:srgbClr val="FCF0FB"/>
            </a:gs>
            <a:gs pos="41000">
              <a:srgbClr val="F8E0F7"/>
            </a:gs>
            <a:gs pos="6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924051"/>
            <a:ext cx="8324850" cy="522473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41120" y="590551"/>
            <a:ext cx="9509760" cy="13335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МУЗЫКАЛЬНЫЙ ЗАЛ</a:t>
            </a:r>
            <a:endParaRPr lang="ru-RU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84" y="6382301"/>
            <a:ext cx="6695331" cy="448199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4" y="10864299"/>
            <a:ext cx="7810500" cy="5228517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3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EB4EB"/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96824"/>
            <a:ext cx="8286000" cy="554682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24" y="5905501"/>
            <a:ext cx="6287375" cy="420890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11" y="9734550"/>
            <a:ext cx="8580791" cy="574416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7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EB4EB"/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76251"/>
            <a:ext cx="9509760" cy="1924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УЧЕБНО – МЕТОДИЧЕСКИЙ КОМПЛЕКС</a:t>
            </a:r>
            <a:br>
              <a:rPr lang="ru-RU" sz="28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МУЗЫКАЛЬНОГО ЗАЛА</a:t>
            </a:r>
            <a:br>
              <a:rPr lang="ru-RU" sz="28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sz="28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0" y="2266950"/>
            <a:ext cx="5878830" cy="12954000"/>
          </a:xfrm>
        </p:spPr>
        <p:txBody>
          <a:bodyPr>
            <a:normAutofit/>
          </a:bodyPr>
          <a:lstStyle/>
          <a:p>
            <a:pPr marL="60965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Оборудование музыкального зала: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Фортепиано 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Магнитофон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Баян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Видеоплеер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Музыкальный центр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Экран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Стулья 60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Музыкальные инструменты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: 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бубны – 10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металлофоны – 10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ксилофоны – 10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погремушки – 50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органика – 1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музыкальные треугольники – 6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гармошки – 3</a:t>
            </a:r>
          </a:p>
          <a:p>
            <a:pPr marL="60965" lvl="0" indent="0" algn="just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деревянные ложки – 20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2914650"/>
            <a:ext cx="5867400" cy="12573000"/>
          </a:xfrm>
        </p:spPr>
        <p:txBody>
          <a:bodyPr>
            <a:normAutofit/>
          </a:bodyPr>
          <a:lstStyle/>
          <a:p>
            <a:pPr marL="60965" lvl="0" indent="0">
              <a:buNone/>
            </a:pPr>
            <a:endParaRPr lang="ru-RU" sz="3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5" lvl="0" indent="0"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барабаны 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румба – 10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 – 6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маракасы – 20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трещотки – 4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колокольчики – 30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 – 5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кларнет – 1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бубенцы – 6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губная гармошка – 2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 – 1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цитра – 1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арфа – 2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шарманка – 1</a:t>
            </a:r>
          </a:p>
          <a:p>
            <a:pPr marL="60965" lvl="0" indent="0">
              <a:buNone/>
            </a:pPr>
            <a:r>
              <a:rPr lang="ru-RU" sz="3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шумелки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</a:t>
            </a:r>
          </a:p>
          <a:p>
            <a:pPr marL="60965" lvl="0" indent="0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молоточки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87" y="2266950"/>
            <a:ext cx="3167063" cy="210764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4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1100" y="247651"/>
            <a:ext cx="9982200" cy="16573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Методическая литература:</a:t>
            </a:r>
            <a:br>
              <a:rPr lang="ru-RU" sz="36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sz="36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500" y="1657350"/>
            <a:ext cx="11087100" cy="13944600"/>
          </a:xfrm>
        </p:spPr>
        <p:txBody>
          <a:bodyPr>
            <a:normAutofit fontScale="92500" lnSpcReduction="20000"/>
          </a:bodyPr>
          <a:lstStyle/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образования. Издательство: Цикл, 2014г.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Равчеева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Настольная книга музыкального руководителя Издательство: Учитель, 2014.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Диагностика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музыкальности. Издание 2013, Волгоград.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Переверзева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А., Гладышева Н. Н. Учебно-дидактический комплект по освоению опыта музыкальной деятельности. Средняя группа. ФГОС ДО.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Буренина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И. «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танцы - игры для детей». Санкт – Петербург, 2004г.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Ветлугина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А.  «Музыкальный букварь». Издательство: Музыка, Москва, 2000г.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И.А., «Праздник каждый день».  Младшая группа. Издательство: Композитор, Санкт – Петербург, 2008г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«Праздник каждый день». Средняя группа. Издательство: Композитор, Санкт – Петербург, 2008г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«Праздник каждый день». Старшая  группа. Издательство: Композитор, Санкт – Петербург, 2009г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«Праздник каждый день». Подготовительная группа. Издательство: Композитор, Санкт – Петербург, 2009г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 «Я живу в России». Издательство: Композитор, Санкт – Петербург, 2006г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«Праздник шаров». Издательство: Невская нота, С-Петербург, 2011г.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Библиотека программы «Ладушки». «Веселые досуги». Издательство: Невская нота, С-Петербург, 2011г.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 «Необыкновенные путешествия». Издательство: Невская нота, С-Петербург, 2012г.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«Цирк! Цирк! Цирк!» Издательство: Композитор, С-Петербург, 2006г.</a:t>
            </a:r>
          </a:p>
          <a:p>
            <a:pPr marL="60965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«Ладушки» Программа по музыкальному воспитанию детей дошкольного возраста. Издательство: Композитор, С-Петербург, 2010г.</a:t>
            </a:r>
          </a:p>
          <a:p>
            <a:pPr marL="60965" indent="0">
              <a:buNone/>
            </a:pPr>
            <a:r>
              <a:rPr lang="ru-RU" dirty="0"/>
              <a:t> </a:t>
            </a:r>
          </a:p>
          <a:p>
            <a:pPr marL="6096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1120" y="495301"/>
            <a:ext cx="9509760" cy="21526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Методическая литература</a:t>
            </a:r>
            <a:r>
              <a:rPr lang="ru-RU" sz="36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:</a:t>
            </a:r>
            <a:r>
              <a:rPr lang="ru-RU" sz="36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1500" y="2838450"/>
            <a:ext cx="11087100" cy="12458700"/>
          </a:xfrm>
        </p:spPr>
        <p:txBody>
          <a:bodyPr>
            <a:normAutofit/>
          </a:bodyPr>
          <a:lstStyle/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Богомолова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П. «Кукольный театр – детям!» Издательство: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2007г.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А. И. «Ритмическая Мозаика» Санкт – Петербург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А. И.,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Тютюнникова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Э. «Программа музыкального воспитания детей дошкольного возраста» Музыкальная палитра. Санкт – Петербург, 2012г.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Родина. М. И., Буренина А. И. «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Кукляндия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методическое пособие по театрализованной деятельности. Музыкальная палитра, Санкт – Петербург, 2009г.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Зарецкая Н. В. «Календарные музыкальные праздники для детей младшего, среднего, старшего возраста» Москва, 2005г.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Куприна Л. С.,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Бударина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А.,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Маркеева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А. и др. «Приобщение детей к истокам русской народной культуры» Издательство: детство – пресс, С-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Перетбург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1999г.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Куприна Л. С.,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Бударина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А.,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Маркеева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А. и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«Знакомство детей с русским народным творчеством». Издательство: «Детство – пресс», С-Петербург, 1999г.</a:t>
            </a:r>
          </a:p>
          <a:p>
            <a:pPr marL="60965" lv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Тихонова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В., Смирнова Н. С. «Красная изба…» Издательство: «Детство – пресс», С-Петербург, 2000г.</a:t>
            </a:r>
          </a:p>
          <a:p>
            <a:pPr marL="60965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026">
            <a:off x="1771650" y="12704692"/>
            <a:ext cx="2000250" cy="2782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12">
            <a:off x="9201150" y="12491338"/>
            <a:ext cx="2145030" cy="32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361950"/>
            <a:ext cx="9509760" cy="27241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Музыкально – дидактические пособия:</a:t>
            </a:r>
            <a:br>
              <a:rPr lang="ru-RU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90800"/>
            <a:ext cx="10991850" cy="13335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Портреты </a:t>
            </a: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композиторов – 3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Демонстрационные </a:t>
            </a: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карты – 5 наборов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Настольные музыкально – дидактические игры: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Путешествие в мир эмоций – 2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Звук, свет, вода – 2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Музыкальное лото – 4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Музыкальные инструменты – 4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Чувства, эмоции – 2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Шумовые кубики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Музыкальные игрушки: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Зайчик</a:t>
            </a:r>
            <a:endParaRPr lang="ru-RU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Ёжик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Музыкальные кубики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Музыкальные книжки: «Машенька», «Буратино», «Миша»,</a:t>
            </a:r>
          </a:p>
          <a:p>
            <a:pPr marL="60965" indent="0">
              <a:buNone/>
            </a:pP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Подсолнушек</a:t>
            </a:r>
            <a:r>
              <a:rPr lang="ru-RU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», «Народные праздники», «Мамин </a:t>
            </a:r>
            <a:r>
              <a:rPr lang="ru-RU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праздник.</a:t>
            </a:r>
          </a:p>
          <a:p>
            <a:pPr marL="60965" indent="0">
              <a:buNone/>
            </a:pPr>
            <a:endParaRPr lang="ru-RU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5314951"/>
            <a:ext cx="2847975" cy="4203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12739117"/>
            <a:ext cx="4239882" cy="2996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79" y="12739117"/>
            <a:ext cx="3777171" cy="28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571500"/>
            <a:ext cx="9509760" cy="22479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Костюмы, детали костюмов:</a:t>
            </a:r>
            <a:r>
              <a:rPr lang="ru-RU" dirty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ru-RU" dirty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ru-RU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450" y="3314700"/>
            <a:ext cx="5360670" cy="118681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Сарафаны взрослые – 4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Сарафаны детские – 16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Деда Мороза взрослый – 2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Деда Мороза детский – 4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Снегурочки взрослый – 3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Лисы 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Клоуна – 2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Бабы – Яги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Снеговика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Матрешки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Красной шапочки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Весны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Осени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Снежной королевы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Лешего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Кощея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Водяного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Бурятский костюм</a:t>
            </a:r>
          </a:p>
          <a:p>
            <a:pPr marL="60965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3550" y="3314700"/>
            <a:ext cx="5676900" cy="118681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Шотландские детские костюмы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Костюмы моряков и морячек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Костюмы «Казачата»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Костюмы «Калинка»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Сарафанчики «Ягодка»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Костюмы «Березка»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Птички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Волшебного цветка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Поросят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Солнышка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Петрушки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народный</a:t>
            </a:r>
          </a:p>
          <a:p>
            <a:pPr lvl="0"/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Рубахи – 4</a:t>
            </a:r>
          </a:p>
          <a:p>
            <a:pPr marL="60965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12525175"/>
            <a:ext cx="2164715" cy="2992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91" y="12525174"/>
            <a:ext cx="1989855" cy="2992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8561478"/>
            <a:ext cx="1695450" cy="31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прозрачной зеленой рамкой (широкоэкранный формат)</Template>
  <TotalTime>0</TotalTime>
  <Words>1297</Words>
  <Application>Microsoft Office PowerPoint</Application>
  <PresentationFormat>Произвольный</PresentationFormat>
  <Paragraphs>209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Batang</vt:lpstr>
      <vt:lpstr>BatangChe</vt:lpstr>
      <vt:lpstr>Arial</vt:lpstr>
      <vt:lpstr>Century Gothic</vt:lpstr>
      <vt:lpstr>Times New Roman</vt:lpstr>
      <vt:lpstr>Wingdings</vt:lpstr>
      <vt:lpstr>Sheer Green 16x9</vt:lpstr>
      <vt:lpstr>Муниципальное бюджетное дошкольное образовательное учреждение  «Детский сад комбинированного вида №43» </vt:lpstr>
      <vt:lpstr>Музыкальные  руководители</vt:lpstr>
      <vt:lpstr>МУЗЫКАЛЬНЫЙ ЗАЛ</vt:lpstr>
      <vt:lpstr>Презентация PowerPoint</vt:lpstr>
      <vt:lpstr>УЧЕБНО – МЕТОДИЧЕСКИЙ КОМПЛЕКС МУЗЫКАЛЬНОГО ЗАЛА </vt:lpstr>
      <vt:lpstr>Методическая литература: </vt:lpstr>
      <vt:lpstr>Методическая литература: </vt:lpstr>
      <vt:lpstr>Музыкально – дидактические пособия: </vt:lpstr>
      <vt:lpstr>Костюмы, детали костюмов: </vt:lpstr>
      <vt:lpstr>Костюмы, детали костюмов: </vt:lpstr>
      <vt:lpstr>Аудиовизуальные пособия  и специальное оборудование: </vt:lpstr>
      <vt:lpstr>«Центр театра»: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2015-09-08T09:48:50Z</dcterms:created>
  <dcterms:modified xsi:type="dcterms:W3CDTF">2016-01-23T12:29:49Z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