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3334EC96-448A-44DC-A54D-F0B058096F5F}" type="datetimeFigureOut">
              <a:rPr lang="ru-RU" smtClean="0"/>
              <a:pPr/>
              <a:t>06.05.2020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57CC0612-ADA5-4A9E-A33A-BA91BFD2995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34EC96-448A-44DC-A54D-F0B058096F5F}"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CC0612-ADA5-4A9E-A33A-BA91BFD2995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34EC96-448A-44DC-A54D-F0B058096F5F}"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CC0612-ADA5-4A9E-A33A-BA91BFD2995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334EC96-448A-44DC-A54D-F0B058096F5F}" type="datetimeFigureOut">
              <a:rPr lang="ru-RU" smtClean="0"/>
              <a:pPr/>
              <a:t>06.05.2020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57CC0612-ADA5-4A9E-A33A-BA91BFD2995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3334EC96-448A-44DC-A54D-F0B058096F5F}" type="datetimeFigureOut">
              <a:rPr lang="ru-RU" smtClean="0"/>
              <a:pPr/>
              <a:t>06.05.2020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57CC0612-ADA5-4A9E-A33A-BA91BFD2995A}"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3334EC96-448A-44DC-A54D-F0B058096F5F}" type="datetimeFigureOut">
              <a:rPr lang="ru-RU" smtClean="0"/>
              <a:pPr/>
              <a:t>06.05.2020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7CC0612-ADA5-4A9E-A33A-BA91BFD2995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3334EC96-448A-44DC-A54D-F0B058096F5F}" type="datetimeFigureOut">
              <a:rPr lang="ru-RU" smtClean="0"/>
              <a:pPr/>
              <a:t>06.05.2020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57CC0612-ADA5-4A9E-A33A-BA91BFD2995A}"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3334EC96-448A-44DC-A54D-F0B058096F5F}" type="datetimeFigureOut">
              <a:rPr lang="ru-RU" smtClean="0"/>
              <a:pPr/>
              <a:t>06.05.2020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CC0612-ADA5-4A9E-A33A-BA91BFD2995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334EC96-448A-44DC-A54D-F0B058096F5F}" type="datetimeFigureOut">
              <a:rPr lang="ru-RU" smtClean="0"/>
              <a:pPr/>
              <a:t>06.05.2020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CC0612-ADA5-4A9E-A33A-BA91BFD2995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334EC96-448A-44DC-A54D-F0B058096F5F}" type="datetimeFigureOut">
              <a:rPr lang="ru-RU" smtClean="0"/>
              <a:pPr/>
              <a:t>06.05.2020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CC0612-ADA5-4A9E-A33A-BA91BFD2995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3334EC96-448A-44DC-A54D-F0B058096F5F}" type="datetimeFigureOut">
              <a:rPr lang="ru-RU" smtClean="0"/>
              <a:pPr/>
              <a:t>06.05.2020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57CC0612-ADA5-4A9E-A33A-BA91BFD2995A}"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334EC96-448A-44DC-A54D-F0B058096F5F}" type="datetimeFigureOut">
              <a:rPr lang="ru-RU" smtClean="0"/>
              <a:pPr/>
              <a:t>06.05.2020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7CC0612-ADA5-4A9E-A33A-BA91BFD2995A}"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avatars.mds.yandex.net/get-pdb/1907143/a639290b-9dc6-46cb-8765-b9bcbff25751/s1200?webp=false"/>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3" name="Rectangle 1"/>
          <p:cNvSpPr>
            <a:spLocks noChangeArrowheads="1"/>
          </p:cNvSpPr>
          <p:nvPr/>
        </p:nvSpPr>
        <p:spPr bwMode="auto">
          <a:xfrm>
            <a:off x="263384" y="1094636"/>
            <a:ext cx="8617231" cy="267765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7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КНИГА ПАМЯТИ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Вспомним всех </a:t>
            </a:r>
            <a:r>
              <a:rPr kumimoji="0" lang="ru-RU" sz="2400" b="1"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поименно</a:t>
            </a:r>
            <a:r>
              <a:rPr kumimoji="0" lang="ru-RU" sz="2400" b="1"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Горем вспомним своим</a:t>
            </a:r>
            <a:r>
              <a:rPr kumimoji="0" lang="ru-RU" sz="2400" b="1" i="0" u="none" strike="noStrike" cap="none" normalizeH="0" baseline="0" dirty="0" smtClean="0">
                <a:ln>
                  <a:noFill/>
                </a:ln>
                <a:solidFill>
                  <a:srgbClr val="FF0000"/>
                </a:solidFill>
                <a:effectLst/>
                <a:latin typeface="Calibri"/>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Это нужно -  не мертвым!</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Это надо </a:t>
            </a:r>
            <a:r>
              <a:rPr kumimoji="0" lang="ru-RU" sz="2400" b="1"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ru-RU" sz="2400" b="1" i="0" u="none" strike="noStrike" cap="none" normalizeH="0" baseline="0" dirty="0" smtClean="0">
                <a:ln>
                  <a:noFill/>
                </a:ln>
                <a:solidFill>
                  <a:srgbClr val="FF0000"/>
                </a:solidFill>
                <a:effectLst/>
                <a:latin typeface="Book Antiqua" pitchFamily="18" charset="0"/>
                <a:ea typeface="Calibri" pitchFamily="34" charset="0"/>
                <a:cs typeface="Times New Roman" pitchFamily="18" charset="0"/>
              </a:rPr>
              <a:t> живым!</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4" name="Rectangle 2"/>
          <p:cNvSpPr>
            <a:spLocks noChangeArrowheads="1"/>
          </p:cNvSpPr>
          <p:nvPr/>
        </p:nvSpPr>
        <p:spPr bwMode="auto">
          <a:xfrm>
            <a:off x="683568" y="3891335"/>
            <a:ext cx="4621778" cy="169277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4800" b="1" i="0" u="none"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1941 </a:t>
            </a:r>
            <a:r>
              <a:rPr kumimoji="0" lang="ru-RU" sz="4800" b="1" i="0" u="none" strike="noStrike" cap="none" normalizeH="0" baseline="0" dirty="0" smtClean="0">
                <a:ln>
                  <a:noFill/>
                </a:ln>
                <a:solidFill>
                  <a:srgbClr val="C00000"/>
                </a:solidFill>
                <a:effectLst/>
                <a:latin typeface="Calibri"/>
                <a:ea typeface="Calibri" pitchFamily="34" charset="0"/>
                <a:cs typeface="Times New Roman" pitchFamily="18" charset="0"/>
              </a:rPr>
              <a:t>–</a:t>
            </a:r>
            <a:r>
              <a:rPr kumimoji="0" lang="ru-RU" sz="4800" b="1" i="0" u="none"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 1945</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kumimoji="0" lang="ru-RU" sz="28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В честь </a:t>
            </a:r>
            <a:r>
              <a:rPr kumimoji="0" lang="ru-RU" sz="28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75-летия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ПОБЕДЫ в ВОВ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864" y="2708920"/>
            <a:ext cx="5284712" cy="838200"/>
          </a:xfrm>
        </p:spPr>
        <p:txBody>
          <a:bodyPr>
            <a:normAutofit fontScale="90000"/>
          </a:bodyPr>
          <a:lstStyle/>
          <a:p>
            <a:r>
              <a:rPr lang="ru-RU" sz="3100" b="1" dirty="0" smtClean="0"/>
              <a:t>Перевалов </a:t>
            </a:r>
            <a:br>
              <a:rPr lang="ru-RU" sz="3100" b="1" dirty="0" smtClean="0"/>
            </a:br>
            <a:r>
              <a:rPr lang="ru-RU" sz="3100" b="1" dirty="0" err="1" smtClean="0"/>
              <a:t>Евстафий</a:t>
            </a:r>
            <a:r>
              <a:rPr lang="ru-RU" sz="3100" b="1" dirty="0" smtClean="0"/>
              <a:t> </a:t>
            </a:r>
            <a:r>
              <a:rPr lang="ru-RU" sz="3100" b="1" dirty="0" err="1" smtClean="0"/>
              <a:t>Евтеевич</a:t>
            </a:r>
            <a:r>
              <a:rPr lang="ru-RU" dirty="0" smtClean="0"/>
              <a:t/>
            </a:r>
            <a:br>
              <a:rPr lang="ru-RU" dirty="0" smtClean="0"/>
            </a:br>
            <a:r>
              <a:rPr lang="ru-RU" sz="2000" dirty="0" smtClean="0">
                <a:solidFill>
                  <a:schemeClr val="bg2">
                    <a:lumMod val="10000"/>
                  </a:schemeClr>
                </a:solidFill>
              </a:rPr>
              <a:t>Наступила ВОВ и моего прадеда призвали на фронт. Гвардии старший сержант был  командиром взвода управлял умело. За период боевых действий  показал мужество и  отвагу, воспитал личный состав. с 6.10.1944г командуя взводом 2 батареи, организовал разведку и своевременно передавал важные сведения. Его батарея уничтожила 200 гитлеровских солдат и офицеров, 9 танков, 2 бронетранспортера, подбила 5 грузовых машин, 5 станковых пулеметов, 2 легковые машины. За проявленную отвагу получил орден и медали.</a:t>
            </a:r>
            <a:br>
              <a:rPr lang="ru-RU" sz="2000" dirty="0" smtClean="0">
                <a:solidFill>
                  <a:schemeClr val="bg2">
                    <a:lumMod val="10000"/>
                  </a:schemeClr>
                </a:solidFill>
              </a:rPr>
            </a:br>
            <a:r>
              <a:rPr lang="ru-RU" sz="2000" dirty="0" smtClean="0">
                <a:solidFill>
                  <a:schemeClr val="bg2">
                    <a:lumMod val="10000"/>
                  </a:schemeClr>
                </a:solidFill>
              </a:rPr>
              <a:t/>
            </a:r>
            <a:br>
              <a:rPr lang="ru-RU" sz="2000" dirty="0" smtClean="0">
                <a:solidFill>
                  <a:schemeClr val="bg2">
                    <a:lumMod val="10000"/>
                  </a:schemeClr>
                </a:solidFill>
              </a:rPr>
            </a:br>
            <a:r>
              <a:rPr lang="ru-RU" sz="1800" b="1" dirty="0" smtClean="0">
                <a:solidFill>
                  <a:schemeClr val="bg2">
                    <a:lumMod val="10000"/>
                  </a:schemeClr>
                </a:solidFill>
              </a:rPr>
              <a:t>Прадед : </a:t>
            </a:r>
            <a:r>
              <a:rPr lang="ru-RU" sz="1800" b="1" dirty="0" err="1" smtClean="0">
                <a:solidFill>
                  <a:schemeClr val="bg2">
                    <a:lumMod val="10000"/>
                  </a:schemeClr>
                </a:solidFill>
              </a:rPr>
              <a:t>Басацкого</a:t>
            </a:r>
            <a:r>
              <a:rPr lang="ru-RU" sz="1800" b="1" dirty="0" smtClean="0">
                <a:solidFill>
                  <a:schemeClr val="bg2">
                    <a:lumMod val="10000"/>
                  </a:schemeClr>
                </a:solidFill>
              </a:rPr>
              <a:t> Михаила</a:t>
            </a:r>
            <a:r>
              <a:rPr lang="ru-RU" dirty="0" smtClean="0"/>
              <a:t/>
            </a:r>
            <a:br>
              <a:rPr lang="ru-RU" dirty="0" smtClean="0"/>
            </a:br>
            <a:endParaRPr lang="ru-RU" dirty="0"/>
          </a:p>
        </p:txBody>
      </p:sp>
      <p:pic>
        <p:nvPicPr>
          <p:cNvPr id="4" name="Содержимое 3" descr="67848a5c15b90245497c292ff30b3e49_origin.jpg"/>
          <p:cNvPicPr>
            <a:picLocks noGrp="1"/>
          </p:cNvPicPr>
          <p:nvPr>
            <p:ph idx="1"/>
          </p:nvPr>
        </p:nvPicPr>
        <p:blipFill>
          <a:blip r:embed="rId2" cstate="print"/>
          <a:stretch>
            <a:fillRect/>
          </a:stretch>
        </p:blipFill>
        <p:spPr>
          <a:xfrm>
            <a:off x="251520" y="332656"/>
            <a:ext cx="3096344" cy="4741986"/>
          </a:xfrm>
          <a:prstGeom prst="rect">
            <a:avLst/>
          </a:prstGeom>
        </p:spPr>
      </p:pic>
      <p:pic>
        <p:nvPicPr>
          <p:cNvPr id="5" name="Рисунок 4" descr="filterimage (1).jpg"/>
          <p:cNvPicPr/>
          <p:nvPr/>
        </p:nvPicPr>
        <p:blipFill>
          <a:blip r:embed="rId3" cstate="print"/>
          <a:stretch>
            <a:fillRect/>
          </a:stretch>
        </p:blipFill>
        <p:spPr>
          <a:xfrm>
            <a:off x="251520" y="5589240"/>
            <a:ext cx="4752528" cy="1268760"/>
          </a:xfrm>
          <a:prstGeom prst="rect">
            <a:avLst/>
          </a:prstGeom>
        </p:spPr>
      </p:pic>
      <p:pic>
        <p:nvPicPr>
          <p:cNvPr id="7" name="Рисунок 6" descr="5fc299b30dbf96f95da91549a630540c.png"/>
          <p:cNvPicPr/>
          <p:nvPr/>
        </p:nvPicPr>
        <p:blipFill>
          <a:blip r:embed="rId4" cstate="print"/>
          <a:stretch>
            <a:fillRect/>
          </a:stretch>
        </p:blipFill>
        <p:spPr>
          <a:xfrm>
            <a:off x="5436096" y="5482074"/>
            <a:ext cx="3491880" cy="137592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s://avatars.mds.yandex.net/get-pdb/1907143/a639290b-9dc6-46cb-8765-b9bcbff25751/s1200?webp=false"/>
          <p:cNvPicPr/>
          <p:nvPr/>
        </p:nvPicPr>
        <p:blipFill>
          <a:blip r:embed="rId2" cstate="print"/>
          <a:srcRect/>
          <a:stretch>
            <a:fillRect/>
          </a:stretch>
        </p:blipFill>
        <p:spPr bwMode="auto">
          <a:xfrm>
            <a:off x="-108520" y="0"/>
            <a:ext cx="9577064" cy="7200800"/>
          </a:xfrm>
          <a:prstGeom prst="rect">
            <a:avLst/>
          </a:prstGeom>
          <a:noFill/>
          <a:ln w="9525">
            <a:noFill/>
            <a:miter lim="800000"/>
            <a:headEnd/>
            <a:tailEnd/>
          </a:ln>
        </p:spPr>
      </p:pic>
      <p:sp>
        <p:nvSpPr>
          <p:cNvPr id="34817" name="Rectangle 1"/>
          <p:cNvSpPr>
            <a:spLocks noChangeArrowheads="1"/>
          </p:cNvSpPr>
          <p:nvPr/>
        </p:nvSpPr>
        <p:spPr bwMode="auto">
          <a:xfrm>
            <a:off x="971600" y="1019922"/>
            <a:ext cx="7415808"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 благодарных потомков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воспитанников детского сада </a:t>
            </a:r>
            <a:r>
              <a:rPr kumimoji="0" lang="ru-RU" sz="22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Берёзка</a:t>
            </a:r>
            <a:r>
              <a:rPr kumimoji="0" lang="ru-RU" sz="22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№43 п. Мегет 2020год</a:t>
            </a:r>
          </a:p>
          <a:p>
            <a:pPr marL="0" marR="0" lvl="0" indent="449263" algn="l" defTabSz="914400" rtl="0" eaLnBrk="0" fontAlgn="base" latinLnBrk="0" hangingPunct="0">
              <a:lnSpc>
                <a:spcPct val="100000"/>
              </a:lnSpc>
              <a:spcBef>
                <a:spcPct val="0"/>
              </a:spcBef>
              <a:spcAft>
                <a:spcPct val="0"/>
              </a:spcAft>
              <a:buClrTx/>
              <a:buSzTx/>
              <a:buFontTx/>
              <a:buNone/>
              <a:tabLst/>
            </a:pPr>
            <a:endParaRPr lang="ru-RU" sz="2200" b="1" dirty="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2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СЛАВА ПАВШИМ  И ЖИВЫМ!</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ОТ ДУШИ  СПАСИБО ИМ!</a:t>
            </a:r>
          </a:p>
          <a:p>
            <a:pPr marL="0" marR="0" lvl="0" indent="449263" algn="l" defTabSz="914400" rtl="0" eaLnBrk="0" fontAlgn="base" latinLnBrk="0" hangingPunct="0">
              <a:lnSpc>
                <a:spcPct val="100000"/>
              </a:lnSpc>
              <a:spcBef>
                <a:spcPct val="0"/>
              </a:spcBef>
              <a:spcAft>
                <a:spcPct val="0"/>
              </a:spcAft>
              <a:buClrTx/>
              <a:buSzTx/>
              <a:buFontTx/>
              <a:buNone/>
              <a:tabLst/>
            </a:pPr>
            <a:endParaRPr lang="ru-RU" sz="2400" b="1" i="1" dirty="0">
              <a:solidFill>
                <a:srgbClr val="C00000"/>
              </a:solidFill>
              <a:latin typeface="Arial Black"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2400" b="1" i="1" u="none" strike="noStrike" cap="none" normalizeH="0" baseline="0" dirty="0" smtClean="0">
              <a:ln>
                <a:noFill/>
              </a:ln>
              <a:solidFill>
                <a:srgbClr val="C00000"/>
              </a:solidFill>
              <a:effectLst/>
              <a:latin typeface="Arial Black"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ru-RU" sz="2400" b="1" i="1" dirty="0" smtClean="0">
              <a:solidFill>
                <a:srgbClr val="C00000"/>
              </a:solidFill>
              <a:latin typeface="Arial Black"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2400" b="1" i="1" u="none" strike="noStrike" cap="none" normalizeH="0" baseline="0" dirty="0">
              <a:ln>
                <a:noFill/>
              </a:ln>
              <a:solidFill>
                <a:srgbClr val="C00000"/>
              </a:solidFill>
              <a:effectLst/>
              <a:latin typeface="Arial Black" pitchFamily="34" charset="0"/>
              <a:ea typeface="Calibri" pitchFamily="34"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Составитель: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воспитатель 1 </a:t>
            </a:r>
            <a:r>
              <a:rPr kumimoji="0" lang="ru-RU" sz="1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квал</a:t>
            </a: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категории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Ромашкина</a:t>
            </a:r>
            <a:r>
              <a:rPr kumimoji="0" lang="ru-RU"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Светлана Леонидовна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5896" y="2636912"/>
            <a:ext cx="5293096" cy="838200"/>
          </a:xfrm>
        </p:spPr>
        <p:txBody>
          <a:bodyPr>
            <a:normAutofit fontScale="90000"/>
          </a:bodyPr>
          <a:lstStyle/>
          <a:p>
            <a:r>
              <a:rPr lang="ru-RU" sz="2200" b="1" dirty="0" err="1" smtClean="0"/>
              <a:t>Биктинеев</a:t>
            </a:r>
            <a:r>
              <a:rPr lang="ru-RU" sz="2200" b="1" dirty="0" smtClean="0"/>
              <a:t>  </a:t>
            </a:r>
            <a:r>
              <a:rPr lang="ru-RU" sz="2200" b="1" dirty="0" err="1" smtClean="0"/>
              <a:t>Закирья</a:t>
            </a:r>
            <a:r>
              <a:rPr lang="ru-RU" sz="2200" b="1" dirty="0" smtClean="0"/>
              <a:t> </a:t>
            </a:r>
            <a:r>
              <a:rPr lang="ru-RU" sz="2200" b="1" dirty="0" err="1" smtClean="0"/>
              <a:t>Зарифович</a:t>
            </a:r>
            <a:r>
              <a:rPr lang="ru-RU" sz="2200" dirty="0" smtClean="0"/>
              <a:t/>
            </a:r>
            <a:br>
              <a:rPr lang="ru-RU" sz="2200" dirty="0" smtClean="0"/>
            </a:br>
            <a:r>
              <a:rPr lang="ru-RU" sz="2200" b="1" dirty="0" smtClean="0"/>
              <a:t>(14.12.1924г – 28.01.1988г)</a:t>
            </a:r>
            <a:br>
              <a:rPr lang="ru-RU" sz="2200" b="1" dirty="0" smtClean="0"/>
            </a:br>
            <a:r>
              <a:rPr lang="ru-RU" sz="2200" dirty="0" smtClean="0"/>
              <a:t/>
            </a:r>
            <a:br>
              <a:rPr lang="ru-RU" sz="2200" dirty="0" smtClean="0"/>
            </a:br>
            <a:r>
              <a:rPr lang="ru-RU" sz="1800" dirty="0" smtClean="0">
                <a:solidFill>
                  <a:schemeClr val="bg2">
                    <a:lumMod val="10000"/>
                  </a:schemeClr>
                </a:solidFill>
              </a:rPr>
              <a:t>В 17 лет ушёл воевать добровольцем и сразу попал по распределению в г.Курск в августе 1942г. Участвовал в боевых действиях в Курской дуге, битва продолжалась 49 дней (с 5 июля по 23 августа 1943г). В 1943 г был ранен в ногу, и попал в госпиталь.  После госпиталя вернулся к боевым действиям . в феврале 1944г был снова тяжело ранен – осколочное ранение тазовой области с повреждениями. Был демобилизован по ранению. </a:t>
            </a:r>
            <a:br>
              <a:rPr lang="ru-RU" sz="1800" dirty="0" smtClean="0">
                <a:solidFill>
                  <a:schemeClr val="bg2">
                    <a:lumMod val="10000"/>
                  </a:schemeClr>
                </a:solidFill>
              </a:rPr>
            </a:br>
            <a:r>
              <a:rPr lang="ru-RU" sz="1800" dirty="0" smtClean="0">
                <a:solidFill>
                  <a:schemeClr val="bg2">
                    <a:lumMod val="10000"/>
                  </a:schemeClr>
                </a:solidFill>
              </a:rPr>
              <a:t>С 1950г – по 1953г успешно окончил </a:t>
            </a:r>
            <a:r>
              <a:rPr lang="ru-RU" sz="1800" dirty="0" err="1" smtClean="0">
                <a:solidFill>
                  <a:schemeClr val="bg2">
                    <a:lumMod val="10000"/>
                  </a:schemeClr>
                </a:solidFill>
              </a:rPr>
              <a:t>сельско</a:t>
            </a:r>
            <a:r>
              <a:rPr lang="ru-RU" sz="1800" dirty="0" smtClean="0">
                <a:solidFill>
                  <a:schemeClr val="bg2">
                    <a:lumMod val="10000"/>
                  </a:schemeClr>
                </a:solidFill>
              </a:rPr>
              <a:t> - хозяйственную школу по подготовке агрономов.  С 1953г – по 1979г работал в должности председателя колхоза имени «</a:t>
            </a:r>
            <a:r>
              <a:rPr lang="ru-RU" sz="1800" dirty="0" err="1" smtClean="0">
                <a:solidFill>
                  <a:schemeClr val="bg2">
                    <a:lumMod val="10000"/>
                  </a:schemeClr>
                </a:solidFill>
              </a:rPr>
              <a:t>Нариманова</a:t>
            </a:r>
            <a:r>
              <a:rPr lang="ru-RU" sz="1800" dirty="0" smtClean="0">
                <a:solidFill>
                  <a:schemeClr val="bg2">
                    <a:lumMod val="10000"/>
                  </a:schemeClr>
                </a:solidFill>
              </a:rPr>
              <a:t>». </a:t>
            </a:r>
            <a:br>
              <a:rPr lang="ru-RU" sz="1800" dirty="0" smtClean="0">
                <a:solidFill>
                  <a:schemeClr val="bg2">
                    <a:lumMod val="10000"/>
                  </a:schemeClr>
                </a:solidFill>
              </a:rPr>
            </a:br>
            <a:r>
              <a:rPr lang="ru-RU" sz="1800" dirty="0" smtClean="0">
                <a:solidFill>
                  <a:schemeClr val="bg2">
                    <a:lumMod val="10000"/>
                  </a:schemeClr>
                </a:solidFill>
              </a:rPr>
              <a:t>В следствие осколочного ранения на протяжении многих лет тяжело болели в 1988г 28 января прадеда не стало. </a:t>
            </a:r>
            <a:r>
              <a:rPr lang="ru-RU" dirty="0" smtClean="0"/>
              <a:t/>
            </a:r>
            <a:br>
              <a:rPr lang="ru-RU" dirty="0" smtClean="0"/>
            </a:br>
            <a:endParaRPr lang="ru-RU" dirty="0"/>
          </a:p>
        </p:txBody>
      </p:sp>
      <p:pic>
        <p:nvPicPr>
          <p:cNvPr id="4" name="Содержимое 3" descr="Биктинеев Закирья Зарифович 001.jpg"/>
          <p:cNvPicPr>
            <a:picLocks noGrp="1"/>
          </p:cNvPicPr>
          <p:nvPr>
            <p:ph idx="1"/>
          </p:nvPr>
        </p:nvPicPr>
        <p:blipFill>
          <a:blip r:embed="rId2" cstate="print"/>
          <a:srcRect l="23672" t="894" r="10877" b="30233"/>
          <a:stretch>
            <a:fillRect/>
          </a:stretch>
        </p:blipFill>
        <p:spPr>
          <a:xfrm>
            <a:off x="323528" y="1412776"/>
            <a:ext cx="3127394" cy="4525962"/>
          </a:xfrm>
          <a:prstGeom prst="rect">
            <a:avLst/>
          </a:prstGeom>
        </p:spPr>
      </p:pic>
      <p:pic>
        <p:nvPicPr>
          <p:cNvPr id="5" name="Рисунок 4" descr="5fc299b30dbf96f95da91549a630540c.png"/>
          <p:cNvPicPr/>
          <p:nvPr/>
        </p:nvPicPr>
        <p:blipFill>
          <a:blip r:embed="rId3" cstate="print"/>
          <a:stretch>
            <a:fillRect/>
          </a:stretch>
        </p:blipFill>
        <p:spPr>
          <a:xfrm>
            <a:off x="4211960" y="5157192"/>
            <a:ext cx="3916104" cy="1456661"/>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0" y="3140968"/>
            <a:ext cx="4752528" cy="838200"/>
          </a:xfrm>
        </p:spPr>
        <p:txBody>
          <a:bodyPr>
            <a:normAutofit fontScale="90000"/>
          </a:bodyPr>
          <a:lstStyle/>
          <a:p>
            <a:r>
              <a:rPr lang="ru-RU" sz="2200" b="1" dirty="0" smtClean="0"/>
              <a:t>Тимофеев Андрей Сергеевич</a:t>
            </a:r>
            <a:r>
              <a:rPr lang="ru-RU" sz="2200" dirty="0" smtClean="0"/>
              <a:t/>
            </a:r>
            <a:br>
              <a:rPr lang="ru-RU" sz="2200" dirty="0" smtClean="0"/>
            </a:br>
            <a:r>
              <a:rPr lang="ru-RU" sz="2200" b="1" dirty="0" smtClean="0"/>
              <a:t>	(04.08.1904г – 23.10.1986г)</a:t>
            </a:r>
            <a:br>
              <a:rPr lang="ru-RU" sz="2200" b="1" dirty="0" smtClean="0"/>
            </a:br>
            <a:r>
              <a:rPr lang="ru-RU" sz="2200" dirty="0" smtClean="0"/>
              <a:t/>
            </a:r>
            <a:br>
              <a:rPr lang="ru-RU" sz="2200" dirty="0" smtClean="0"/>
            </a:br>
            <a:r>
              <a:rPr lang="ru-RU" sz="2200" dirty="0" smtClean="0"/>
              <a:t>С самого начала войны наш прадед ушёл на фронт. Через год попал в плен к фашистам. Там его как ост – работника, выбрала семья, наняла себе в помощники, выходили его. После окончания войны, вернулся не сразу, долго проверяли спец. Службы. Вернулся в конце 1946 года.</a:t>
            </a:r>
            <a:br>
              <a:rPr lang="ru-RU" sz="2200" dirty="0" smtClean="0"/>
            </a:br>
            <a:r>
              <a:rPr lang="ru-RU" sz="2200" dirty="0" smtClean="0"/>
              <a:t>В мирное время был строителем. До войны у него родилось 8 детей, после войны ещё 2, но выжили в тяжёлое послевоенное время только 4 дочери.</a:t>
            </a:r>
            <a:br>
              <a:rPr lang="ru-RU" sz="2200" dirty="0" smtClean="0"/>
            </a:br>
            <a:r>
              <a:rPr lang="ru-RU" sz="2200" dirty="0" smtClean="0"/>
              <a:t> </a:t>
            </a:r>
            <a:br>
              <a:rPr lang="ru-RU" sz="2200" dirty="0" smtClean="0"/>
            </a:br>
            <a:r>
              <a:rPr lang="ru-RU" sz="2200" dirty="0" smtClean="0"/>
              <a:t>Прадед Иванова Тимофея</a:t>
            </a:r>
            <a:r>
              <a:rPr lang="ru-RU" dirty="0" smtClean="0"/>
              <a:t/>
            </a:r>
            <a:br>
              <a:rPr lang="ru-RU" dirty="0" smtClean="0"/>
            </a:br>
            <a:endParaRPr lang="ru-RU" dirty="0"/>
          </a:p>
        </p:txBody>
      </p:sp>
      <p:pic>
        <p:nvPicPr>
          <p:cNvPr id="4" name="Содержимое 3" descr="Тимофеев Андрей Сергеевич 001.jpg"/>
          <p:cNvPicPr>
            <a:picLocks noGrp="1"/>
          </p:cNvPicPr>
          <p:nvPr>
            <p:ph idx="1"/>
          </p:nvPr>
        </p:nvPicPr>
        <p:blipFill>
          <a:blip r:embed="rId2" cstate="print"/>
          <a:srcRect l="7924" t="13153" r="9959"/>
          <a:stretch>
            <a:fillRect/>
          </a:stretch>
        </p:blipFill>
        <p:spPr>
          <a:xfrm>
            <a:off x="395536" y="764704"/>
            <a:ext cx="3111670" cy="4525962"/>
          </a:xfrm>
          <a:prstGeom prst="rect">
            <a:avLst/>
          </a:prstGeom>
        </p:spPr>
      </p:pic>
      <p:pic>
        <p:nvPicPr>
          <p:cNvPr id="5" name="Рисунок 4" descr="5fc299b30dbf96f95da91549a630540c.png"/>
          <p:cNvPicPr/>
          <p:nvPr/>
        </p:nvPicPr>
        <p:blipFill>
          <a:blip r:embed="rId3" cstate="print"/>
          <a:stretch>
            <a:fillRect/>
          </a:stretch>
        </p:blipFill>
        <p:spPr>
          <a:xfrm>
            <a:off x="251520" y="5157192"/>
            <a:ext cx="3493142" cy="141277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9952" y="3284984"/>
            <a:ext cx="4824536" cy="838200"/>
          </a:xfrm>
        </p:spPr>
        <p:txBody>
          <a:bodyPr>
            <a:normAutofit fontScale="90000"/>
          </a:bodyPr>
          <a:lstStyle/>
          <a:p>
            <a:r>
              <a:rPr lang="ru-RU" sz="2200" b="1" dirty="0" smtClean="0"/>
              <a:t>Трофимов Сергей Григорьевич</a:t>
            </a:r>
            <a:r>
              <a:rPr lang="ru-RU" sz="2200" dirty="0" smtClean="0"/>
              <a:t/>
            </a:r>
            <a:br>
              <a:rPr lang="ru-RU" sz="2200" dirty="0" smtClean="0"/>
            </a:br>
            <a:r>
              <a:rPr lang="ru-RU" sz="2200" b="1" dirty="0" smtClean="0"/>
              <a:t>(родился 29 августа 1927г)</a:t>
            </a:r>
            <a:r>
              <a:rPr lang="ru-RU" dirty="0" smtClean="0"/>
              <a:t/>
            </a:r>
            <a:br>
              <a:rPr lang="ru-RU" dirty="0" smtClean="0"/>
            </a:br>
            <a:r>
              <a:rPr lang="ru-RU" sz="1800" dirty="0" smtClean="0"/>
              <a:t>Когда началась война ему было 13 лет. На фронт не брали, был еще мал, но он пошёл работать на станкостроительный завод (авиазавод) за пайку хлеба. Пришлось оставить учёбу, закончил только 6 классов. До окончания войны он работал слесарем и так и остался на этом заводе до пенсии. Умер 30 сентября 2003г</a:t>
            </a:r>
            <a:r>
              <a:rPr lang="ru-RU" sz="2200" dirty="0" smtClean="0"/>
              <a:t/>
            </a:r>
            <a:br>
              <a:rPr lang="ru-RU" sz="2200" dirty="0" smtClean="0"/>
            </a:br>
            <a:r>
              <a:rPr lang="ru-RU" sz="2200" b="1" dirty="0" smtClean="0"/>
              <a:t> </a:t>
            </a:r>
            <a:r>
              <a:rPr lang="ru-RU" sz="2200" dirty="0" smtClean="0"/>
              <a:t/>
            </a:r>
            <a:br>
              <a:rPr lang="ru-RU" sz="2200" dirty="0" smtClean="0"/>
            </a:br>
            <a:r>
              <a:rPr lang="ru-RU" sz="2000" b="1" dirty="0" smtClean="0"/>
              <a:t>Трофимов Виктор Геннадьевич</a:t>
            </a:r>
            <a:r>
              <a:rPr lang="ru-RU" sz="1800" b="1" dirty="0" smtClean="0"/>
              <a:t>		</a:t>
            </a:r>
            <a:br>
              <a:rPr lang="ru-RU" sz="1800" b="1" dirty="0" smtClean="0"/>
            </a:br>
            <a:r>
              <a:rPr lang="ru-RU" sz="1800" b="1" dirty="0" smtClean="0"/>
              <a:t>(родился 7мая 1923г)</a:t>
            </a:r>
            <a:r>
              <a:rPr lang="ru-RU" dirty="0" smtClean="0"/>
              <a:t/>
            </a:r>
            <a:br>
              <a:rPr lang="ru-RU" dirty="0" smtClean="0"/>
            </a:br>
            <a:r>
              <a:rPr lang="ru-RU" sz="2200" dirty="0" smtClean="0"/>
              <a:t>Когда </a:t>
            </a:r>
            <a:r>
              <a:rPr lang="ru-RU" sz="1800" dirty="0" smtClean="0"/>
              <a:t>началась война ему было 17 лет. На фронт пошёл в 1943году и воевал до 1945г. Воевать пришёл в звании лейтенант, а закончил войну в звании капитан.</a:t>
            </a:r>
            <a:br>
              <a:rPr lang="ru-RU" sz="1800" dirty="0" smtClean="0"/>
            </a:br>
            <a:r>
              <a:rPr lang="ru-RU" sz="1800" dirty="0" smtClean="0"/>
              <a:t>Был в боях под Ленинградом, снимал блокаду. Был ранен до Берлина не дошёл. В локтевом суставе после ранения остался осколок гранаты, так он с ним и жил. Умер 30 ноября 1998г</a:t>
            </a:r>
            <a:br>
              <a:rPr lang="ru-RU" sz="1800" dirty="0" smtClean="0"/>
            </a:br>
            <a:r>
              <a:rPr lang="ru-RU" sz="1800" dirty="0" smtClean="0"/>
              <a:t/>
            </a:r>
            <a:br>
              <a:rPr lang="ru-RU" sz="1800" dirty="0" smtClean="0"/>
            </a:br>
            <a:r>
              <a:rPr lang="ru-RU" sz="1600" b="1" dirty="0" smtClean="0"/>
              <a:t>Прадеды Румянцева Сергея </a:t>
            </a:r>
            <a:r>
              <a:rPr lang="ru-RU" sz="2200" dirty="0" smtClean="0"/>
              <a:t/>
            </a:r>
            <a:br>
              <a:rPr lang="ru-RU" sz="2200" dirty="0" smtClean="0"/>
            </a:br>
            <a:endParaRPr lang="ru-RU" dirty="0"/>
          </a:p>
        </p:txBody>
      </p:sp>
      <p:pic>
        <p:nvPicPr>
          <p:cNvPr id="4" name="Содержимое 3" descr="Трофимов Сергей Григорьевич Трофимов Виктор Григорьевич 001.jpg"/>
          <p:cNvPicPr>
            <a:picLocks noGrp="1"/>
          </p:cNvPicPr>
          <p:nvPr>
            <p:ph idx="1"/>
          </p:nvPr>
        </p:nvPicPr>
        <p:blipFill>
          <a:blip r:embed="rId2" cstate="print"/>
          <a:srcRect l="31846" t="34621" r="19049" b="36759"/>
          <a:stretch>
            <a:fillRect/>
          </a:stretch>
        </p:blipFill>
        <p:spPr>
          <a:xfrm>
            <a:off x="107504" y="1124744"/>
            <a:ext cx="3960440" cy="3168352"/>
          </a:xfrm>
          <a:prstGeom prst="rect">
            <a:avLst/>
          </a:prstGeom>
        </p:spPr>
      </p:pic>
      <p:pic>
        <p:nvPicPr>
          <p:cNvPr id="5" name="Рисунок 4" descr="5fc299b30dbf96f95da91549a630540c.png"/>
          <p:cNvPicPr/>
          <p:nvPr/>
        </p:nvPicPr>
        <p:blipFill>
          <a:blip r:embed="rId3" cstate="print"/>
          <a:stretch>
            <a:fillRect/>
          </a:stretch>
        </p:blipFill>
        <p:spPr>
          <a:xfrm>
            <a:off x="251520" y="4581128"/>
            <a:ext cx="3923928" cy="2060848"/>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Рисунок 3" descr="Усенко Михаил Павлович 001.jpg"/>
          <p:cNvPicPr>
            <a:picLocks noChangeAspect="1" noChangeArrowheads="1"/>
          </p:cNvPicPr>
          <p:nvPr/>
        </p:nvPicPr>
        <p:blipFill>
          <a:blip r:embed="rId2" cstate="print"/>
          <a:srcRect l="25769" t="24959" r="22897" b="21408"/>
          <a:stretch>
            <a:fillRect/>
          </a:stretch>
        </p:blipFill>
        <p:spPr bwMode="auto">
          <a:xfrm>
            <a:off x="179512" y="764704"/>
            <a:ext cx="3438336" cy="4963939"/>
          </a:xfrm>
          <a:prstGeom prst="rect">
            <a:avLst/>
          </a:prstGeom>
          <a:noFill/>
        </p:spPr>
      </p:pic>
      <p:pic>
        <p:nvPicPr>
          <p:cNvPr id="27649" name="Рисунок 13" descr="5fc299b30dbf96f95da91549a630540c.png"/>
          <p:cNvPicPr>
            <a:picLocks noChangeAspect="1" noChangeArrowheads="1"/>
          </p:cNvPicPr>
          <p:nvPr/>
        </p:nvPicPr>
        <p:blipFill>
          <a:blip r:embed="rId3" cstate="print"/>
          <a:srcRect/>
          <a:stretch>
            <a:fillRect/>
          </a:stretch>
        </p:blipFill>
        <p:spPr bwMode="auto">
          <a:xfrm>
            <a:off x="1" y="5445224"/>
            <a:ext cx="4058972" cy="1412776"/>
          </a:xfrm>
          <a:prstGeom prst="rect">
            <a:avLst/>
          </a:prstGeom>
          <a:noFill/>
        </p:spPr>
      </p:pic>
      <p:sp>
        <p:nvSpPr>
          <p:cNvPr id="276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652" name="Rectangle 4"/>
          <p:cNvSpPr>
            <a:spLocks noChangeArrowheads="1"/>
          </p:cNvSpPr>
          <p:nvPr/>
        </p:nvSpPr>
        <p:spPr bwMode="auto">
          <a:xfrm>
            <a:off x="3275856" y="332656"/>
            <a:ext cx="5112568"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Усенко Михаил Павлович.</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(родился 19 января 1914г)</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5" name="Rectangle 7"/>
          <p:cNvSpPr>
            <a:spLocks noChangeArrowheads="1"/>
          </p:cNvSpPr>
          <p:nvPr/>
        </p:nvSpPr>
        <p:spPr bwMode="auto">
          <a:xfrm>
            <a:off x="3455368" y="1434844"/>
            <a:ext cx="543711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Мой прадедушка воевал в ВОВ с 1941г </a:t>
            </a:r>
            <a:r>
              <a:rPr kumimoji="0" lang="ru-RU"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 1945г. Он ушёл на фронт в возрасте 27 лет. Воевал на втором Украинском фронте, прошёл всю войну и был ранен и получил контузию . он был командиром расчёта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артиллерейской</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установки </a:t>
            </a:r>
            <a:r>
              <a:rPr kumimoji="0" lang="ru-RU"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Гаубица</a:t>
            </a:r>
            <a:r>
              <a:rPr kumimoji="0" lang="ru-RU"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День Победы встретил в Австрии на реке Эльбе.</a:t>
            </a:r>
            <a:endParaRPr kumimoji="0" lang="ru-RU" sz="700" b="1"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Он был награжден </a:t>
            </a:r>
            <a:r>
              <a:rPr kumimoji="0" lang="ru-RU"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Орденом Отечественной войны</a:t>
            </a:r>
            <a:r>
              <a:rPr kumimoji="0" lang="ru-RU"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степени. А также имел и другие награды</a:t>
            </a:r>
            <a:endParaRPr kumimoji="0" lang="ru-RU" sz="700" b="1"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Благодаря таким людям мы победили </a:t>
            </a:r>
            <a:r>
              <a:rPr kumimoji="0" lang="ru-RU"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фашизм</a:t>
            </a:r>
            <a:r>
              <a:rPr kumimoji="0" lang="ru-RU" sz="2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живем в мирное время. </a:t>
            </a:r>
            <a:endParaRPr kumimoji="0" lang="ru-RU" sz="700" b="1"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Он прожил 81 год у него была любящая жена и 4 детей.</a:t>
            </a:r>
            <a:endParaRPr kumimoji="0" lang="ru-RU" sz="700" b="1"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656" name="Rectangle 8"/>
          <p:cNvSpPr>
            <a:spLocks noChangeArrowheads="1"/>
          </p:cNvSpPr>
          <p:nvPr/>
        </p:nvSpPr>
        <p:spPr bwMode="auto">
          <a:xfrm>
            <a:off x="4355976" y="6237312"/>
            <a:ext cx="835191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Прадед: Титовой Киры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3888" y="1628800"/>
            <a:ext cx="5239816" cy="3456384"/>
          </a:xfrm>
        </p:spPr>
        <p:txBody>
          <a:bodyPr>
            <a:normAutofit fontScale="90000"/>
          </a:bodyPr>
          <a:lstStyle/>
          <a:p>
            <a:r>
              <a:rPr lang="ru-RU" sz="3100" b="1" dirty="0" smtClean="0"/>
              <a:t>Ходаков </a:t>
            </a:r>
            <a:br>
              <a:rPr lang="ru-RU" sz="3100" b="1" dirty="0" smtClean="0"/>
            </a:br>
            <a:r>
              <a:rPr lang="ru-RU" sz="3100" b="1" dirty="0" smtClean="0"/>
              <a:t>Михаил </a:t>
            </a:r>
            <a:r>
              <a:rPr lang="ru-RU" sz="3100" b="1" dirty="0" err="1" smtClean="0"/>
              <a:t>Макарович</a:t>
            </a:r>
            <a:r>
              <a:rPr lang="ru-RU" dirty="0" smtClean="0"/>
              <a:t/>
            </a:r>
            <a:br>
              <a:rPr lang="ru-RU" dirty="0" smtClean="0"/>
            </a:br>
            <a:r>
              <a:rPr lang="ru-RU" dirty="0" smtClean="0"/>
              <a:t>(</a:t>
            </a:r>
            <a:r>
              <a:rPr lang="ru-RU" sz="2000" dirty="0" smtClean="0"/>
              <a:t>родился 14 ноября 1924г)</a:t>
            </a:r>
            <a:br>
              <a:rPr lang="ru-RU" sz="2000" dirty="0" smtClean="0"/>
            </a:br>
            <a:r>
              <a:rPr lang="ru-RU" sz="2000" dirty="0" smtClean="0"/>
              <a:t/>
            </a:r>
            <a:br>
              <a:rPr lang="ru-RU" sz="2000" dirty="0" smtClean="0"/>
            </a:br>
            <a:r>
              <a:rPr lang="ru-RU" sz="2700" dirty="0" smtClean="0"/>
              <a:t>Родился мой прадед на одном из приисков Байкала в деревне Сенная Падь. Учился в Улан –Уде в Забайкальском пехотном училище.</a:t>
            </a:r>
            <a:br>
              <a:rPr lang="ru-RU" sz="2700" dirty="0" smtClean="0"/>
            </a:br>
            <a:r>
              <a:rPr lang="ru-RU" sz="2700" dirty="0" smtClean="0"/>
              <a:t>Ушёл на фронт в 1941году. Войну прошёл в звании лейтенанта.  Воевал на </a:t>
            </a:r>
            <a:r>
              <a:rPr lang="ru-RU" sz="2700" dirty="0" err="1" smtClean="0"/>
              <a:t>Западно</a:t>
            </a:r>
            <a:r>
              <a:rPr lang="ru-RU" sz="2700" dirty="0" smtClean="0"/>
              <a:t> – Белорусском фронте.</a:t>
            </a:r>
            <a:br>
              <a:rPr lang="ru-RU" sz="2700" dirty="0" smtClean="0"/>
            </a:br>
            <a:r>
              <a:rPr lang="ru-RU" sz="2700" dirty="0" smtClean="0"/>
              <a:t>За боевую доблесть имел 2 Ордена Отечественной Войны 1 и 2 степени и медаль Жукова. </a:t>
            </a:r>
            <a:r>
              <a:rPr lang="ru-RU" sz="2000" dirty="0" smtClean="0"/>
              <a:t/>
            </a:r>
            <a:br>
              <a:rPr lang="ru-RU" sz="2000" dirty="0" smtClean="0"/>
            </a:br>
            <a:r>
              <a:rPr lang="ru-RU" sz="2000" dirty="0" smtClean="0"/>
              <a:t> </a:t>
            </a:r>
            <a:br>
              <a:rPr lang="ru-RU" sz="2000" dirty="0" smtClean="0"/>
            </a:br>
            <a:endParaRPr lang="ru-RU" sz="2000" dirty="0"/>
          </a:p>
        </p:txBody>
      </p:sp>
      <p:pic>
        <p:nvPicPr>
          <p:cNvPr id="4" name="Содержимое 3" descr="Ходаков Михаил Макарович 001.jpg"/>
          <p:cNvPicPr>
            <a:picLocks noGrp="1"/>
          </p:cNvPicPr>
          <p:nvPr>
            <p:ph idx="1"/>
          </p:nvPr>
        </p:nvPicPr>
        <p:blipFill>
          <a:blip r:embed="rId2" cstate="print"/>
          <a:srcRect l="19914" r="8031" b="28900"/>
          <a:stretch>
            <a:fillRect/>
          </a:stretch>
        </p:blipFill>
        <p:spPr>
          <a:xfrm>
            <a:off x="251520" y="692696"/>
            <a:ext cx="3335108" cy="4525962"/>
          </a:xfrm>
          <a:prstGeom prst="rect">
            <a:avLst/>
          </a:prstGeom>
        </p:spPr>
      </p:pic>
      <p:pic>
        <p:nvPicPr>
          <p:cNvPr id="16" name="Рисунок 15" descr="5fc299b30dbf96f95da91549a630540c.png"/>
          <p:cNvPicPr/>
          <p:nvPr/>
        </p:nvPicPr>
        <p:blipFill>
          <a:blip r:embed="rId3" cstate="print"/>
          <a:stretch>
            <a:fillRect/>
          </a:stretch>
        </p:blipFill>
        <p:spPr>
          <a:xfrm>
            <a:off x="323528" y="5373216"/>
            <a:ext cx="3168352" cy="1268760"/>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9912" y="2924944"/>
            <a:ext cx="5364088" cy="838200"/>
          </a:xfrm>
        </p:spPr>
        <p:txBody>
          <a:bodyPr>
            <a:normAutofit fontScale="90000"/>
          </a:bodyPr>
          <a:lstStyle/>
          <a:p>
            <a:r>
              <a:rPr lang="ru-RU" sz="3100" b="1" dirty="0" smtClean="0"/>
              <a:t>Суханов Иван Иванович</a:t>
            </a:r>
            <a:r>
              <a:rPr lang="ru-RU" sz="2700" dirty="0" smtClean="0"/>
              <a:t/>
            </a:r>
            <a:br>
              <a:rPr lang="ru-RU" sz="2700" dirty="0" smtClean="0"/>
            </a:br>
            <a:r>
              <a:rPr lang="ru-RU" sz="2700" dirty="0" smtClean="0"/>
              <a:t>(17 июня 1926г – 25 марта1982г)</a:t>
            </a:r>
            <a:br>
              <a:rPr lang="ru-RU" sz="2700" dirty="0" smtClean="0"/>
            </a:br>
            <a:r>
              <a:rPr lang="ru-RU" sz="2200" dirty="0" smtClean="0"/>
              <a:t>Родился в пригороде Нижнего Тагила. </a:t>
            </a:r>
            <a:br>
              <a:rPr lang="ru-RU" sz="2200" dirty="0" smtClean="0"/>
            </a:br>
            <a:r>
              <a:rPr lang="ru-RU" sz="2200" dirty="0" smtClean="0"/>
              <a:t>Ушёл служить в Армию, оттуда и попал на фронт. Был миномётчиком, потом танкистом. Горел в танке, был контужен.</a:t>
            </a:r>
            <a:br>
              <a:rPr lang="ru-RU" sz="2200" dirty="0" smtClean="0"/>
            </a:br>
            <a:r>
              <a:rPr lang="ru-RU" sz="2200" dirty="0" smtClean="0"/>
              <a:t>Дошёл до </a:t>
            </a:r>
            <a:r>
              <a:rPr lang="ru-RU" sz="2200" dirty="0" err="1" smtClean="0"/>
              <a:t>Кёнинсберга</a:t>
            </a:r>
            <a:r>
              <a:rPr lang="ru-RU" sz="2200" dirty="0" smtClean="0"/>
              <a:t>. Воевал в странах Прибалтики.  С фронта пришёл в 1947 году.  Имел медали и Орден Отечественной войны.</a:t>
            </a:r>
            <a:br>
              <a:rPr lang="ru-RU" sz="2200" dirty="0" smtClean="0"/>
            </a:br>
            <a:r>
              <a:rPr lang="ru-RU" sz="2200" dirty="0" smtClean="0"/>
              <a:t>Женился, родилось 2 детей. Всю жизнь проработал на тяжёлой работе в шахтах г.Копейск Челябинской области.</a:t>
            </a:r>
            <a:br>
              <a:rPr lang="ru-RU" sz="2200" dirty="0" smtClean="0"/>
            </a:br>
            <a:r>
              <a:rPr lang="ru-RU" sz="2700" dirty="0" smtClean="0"/>
              <a:t/>
            </a:r>
            <a:br>
              <a:rPr lang="ru-RU" sz="2700" dirty="0" smtClean="0"/>
            </a:br>
            <a:r>
              <a:rPr lang="ru-RU" sz="2000" b="1" dirty="0" smtClean="0"/>
              <a:t>Прадед  - Хохловой Алисы</a:t>
            </a:r>
            <a:r>
              <a:rPr lang="ru-RU" dirty="0" smtClean="0"/>
              <a:t/>
            </a:r>
            <a:br>
              <a:rPr lang="ru-RU" dirty="0" smtClean="0"/>
            </a:br>
            <a:endParaRPr lang="ru-RU" dirty="0"/>
          </a:p>
        </p:txBody>
      </p:sp>
      <p:pic>
        <p:nvPicPr>
          <p:cNvPr id="4" name="Содержимое 3" descr="Хохлов Иван Иванович 001.jpg"/>
          <p:cNvPicPr>
            <a:picLocks noGrp="1"/>
          </p:cNvPicPr>
          <p:nvPr>
            <p:ph idx="1"/>
          </p:nvPr>
        </p:nvPicPr>
        <p:blipFill>
          <a:blip r:embed="rId2" cstate="print"/>
          <a:srcRect l="9523" b="7225"/>
          <a:stretch>
            <a:fillRect/>
          </a:stretch>
        </p:blipFill>
        <p:spPr>
          <a:xfrm>
            <a:off x="395536" y="692696"/>
            <a:ext cx="3209390" cy="4525962"/>
          </a:xfrm>
          <a:prstGeom prst="rect">
            <a:avLst/>
          </a:prstGeom>
        </p:spPr>
      </p:pic>
      <p:pic>
        <p:nvPicPr>
          <p:cNvPr id="5" name="Рисунок 4" descr="5fc299b30dbf96f95da91549a630540c.png"/>
          <p:cNvPicPr/>
          <p:nvPr/>
        </p:nvPicPr>
        <p:blipFill>
          <a:blip r:embed="rId3" cstate="print"/>
          <a:stretch>
            <a:fillRect/>
          </a:stretch>
        </p:blipFill>
        <p:spPr>
          <a:xfrm>
            <a:off x="395536" y="5229200"/>
            <a:ext cx="3744415" cy="1399172"/>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3928" y="3284984"/>
            <a:ext cx="4995664" cy="838200"/>
          </a:xfrm>
        </p:spPr>
        <p:txBody>
          <a:bodyPr>
            <a:normAutofit fontScale="90000"/>
          </a:bodyPr>
          <a:lstStyle/>
          <a:p>
            <a:r>
              <a:rPr lang="ru-RU" sz="2200" b="1" dirty="0" err="1" smtClean="0"/>
              <a:t>Подымахин</a:t>
            </a:r>
            <a:r>
              <a:rPr lang="ru-RU" sz="2200" b="1" dirty="0" smtClean="0"/>
              <a:t> </a:t>
            </a:r>
            <a:r>
              <a:rPr lang="ru-RU" sz="2200" b="1" dirty="0" err="1" smtClean="0"/>
              <a:t>Прокопий</a:t>
            </a:r>
            <a:r>
              <a:rPr lang="ru-RU" sz="2200" b="1" dirty="0" smtClean="0"/>
              <a:t> Алексеевич</a:t>
            </a:r>
            <a:r>
              <a:rPr lang="ru-RU" sz="2200" dirty="0" smtClean="0"/>
              <a:t/>
            </a:r>
            <a:br>
              <a:rPr lang="ru-RU" sz="2200" dirty="0" smtClean="0"/>
            </a:br>
            <a:r>
              <a:rPr lang="ru-RU" sz="2200" b="1" dirty="0" smtClean="0"/>
              <a:t>(10 июня 1916г – 5 марта 1993г)</a:t>
            </a:r>
            <a:r>
              <a:rPr lang="ru-RU" sz="1800" dirty="0" smtClean="0"/>
              <a:t/>
            </a:r>
            <a:br>
              <a:rPr lang="ru-RU" sz="1800" dirty="0" smtClean="0"/>
            </a:br>
            <a:r>
              <a:rPr lang="ru-RU" sz="1800" dirty="0" smtClean="0"/>
              <a:t>Родился в деревне Ключи в многодетной </a:t>
            </a:r>
            <a:r>
              <a:rPr lang="ru-RU" sz="1800" dirty="0" smtClean="0">
                <a:solidFill>
                  <a:schemeClr val="bg2">
                    <a:lumMod val="10000"/>
                  </a:schemeClr>
                </a:solidFill>
              </a:rPr>
              <a:t>семье. Работал кузнецом в кузнице.</a:t>
            </a:r>
            <a:br>
              <a:rPr lang="ru-RU" sz="1800" dirty="0" smtClean="0">
                <a:solidFill>
                  <a:schemeClr val="bg2">
                    <a:lumMod val="10000"/>
                  </a:schemeClr>
                </a:solidFill>
              </a:rPr>
            </a:br>
            <a:r>
              <a:rPr lang="ru-RU" sz="1800" dirty="0" smtClean="0">
                <a:solidFill>
                  <a:schemeClr val="bg2">
                    <a:lumMod val="10000"/>
                  </a:schemeClr>
                </a:solidFill>
              </a:rPr>
              <a:t>Началась ВОВ и Алексея Алексеевича призвали на фронт. Попал он в 640 стрелковый полк  609 дивизии. Осенью 1942года прошёл ускоренные курсы командирского состава в Смоленской области. Получил звание лейтенант. Был назначен командиром пулемётного взвода.  Участвовал в Сталинградской битве, освобождал Кривой Рог, Смоленскую область, Рыбинск, Старую Руссу. 3 мая 1944 г получил тяжёлое ранение в голову, немецкой «кукушкой» - снайпером во время задания. Был награждён 2 орденами Красной Звезды, орденом Отечественной войны 2 степени, медалями:  «За отвагу», «За Победу над Германией», «За Победу над Японией» и юбилейными медалями.</a:t>
            </a:r>
            <a:br>
              <a:rPr lang="ru-RU" sz="1800" dirty="0" smtClean="0">
                <a:solidFill>
                  <a:schemeClr val="bg2">
                    <a:lumMod val="10000"/>
                  </a:schemeClr>
                </a:solidFill>
              </a:rPr>
            </a:br>
            <a:r>
              <a:rPr lang="ru-RU" sz="1800" dirty="0" smtClean="0">
                <a:solidFill>
                  <a:schemeClr val="bg2">
                    <a:lumMod val="10000"/>
                  </a:schemeClr>
                </a:solidFill>
              </a:rPr>
              <a:t>Вернувшись с фронта снова стал работать кузнецом.</a:t>
            </a:r>
            <a:r>
              <a:rPr lang="ru-RU" sz="1800" dirty="0" smtClean="0"/>
              <a:t/>
            </a:r>
            <a:br>
              <a:rPr lang="ru-RU" sz="1800" dirty="0" smtClean="0"/>
            </a:br>
            <a:r>
              <a:rPr lang="ru-RU" sz="1800" b="1" dirty="0" smtClean="0"/>
              <a:t>Прадедушка : </a:t>
            </a:r>
            <a:r>
              <a:rPr lang="ru-RU" sz="1800" b="1" dirty="0" err="1" smtClean="0"/>
              <a:t>Подымахиной</a:t>
            </a:r>
            <a:r>
              <a:rPr lang="ru-RU" sz="1800" b="1" dirty="0" smtClean="0"/>
              <a:t> Вероники</a:t>
            </a:r>
            <a:r>
              <a:rPr lang="ru-RU" dirty="0" smtClean="0"/>
              <a:t/>
            </a:r>
            <a:br>
              <a:rPr lang="ru-RU" dirty="0" smtClean="0"/>
            </a:br>
            <a:endParaRPr lang="ru-RU" dirty="0"/>
          </a:p>
        </p:txBody>
      </p:sp>
      <p:pic>
        <p:nvPicPr>
          <p:cNvPr id="4" name="Содержимое 3" descr="прокопий алексеевич (2).jpg"/>
          <p:cNvPicPr>
            <a:picLocks noGrp="1"/>
          </p:cNvPicPr>
          <p:nvPr>
            <p:ph idx="1"/>
          </p:nvPr>
        </p:nvPicPr>
        <p:blipFill>
          <a:blip r:embed="rId2" cstate="print"/>
          <a:stretch>
            <a:fillRect/>
          </a:stretch>
        </p:blipFill>
        <p:spPr>
          <a:xfrm>
            <a:off x="179512" y="548680"/>
            <a:ext cx="3672408" cy="4741986"/>
          </a:xfrm>
          <a:prstGeom prst="rect">
            <a:avLst/>
          </a:prstGeom>
        </p:spPr>
      </p:pic>
      <p:pic>
        <p:nvPicPr>
          <p:cNvPr id="5" name="Рисунок 4" descr="5fc299b30dbf96f95da91549a630540c.png"/>
          <p:cNvPicPr/>
          <p:nvPr/>
        </p:nvPicPr>
        <p:blipFill>
          <a:blip r:embed="rId3" cstate="print"/>
          <a:stretch>
            <a:fillRect/>
          </a:stretch>
        </p:blipFill>
        <p:spPr>
          <a:xfrm>
            <a:off x="0" y="5445224"/>
            <a:ext cx="3851920" cy="1412776"/>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2636912"/>
            <a:ext cx="5184576" cy="2016224"/>
          </a:xfrm>
        </p:spPr>
        <p:txBody>
          <a:bodyPr>
            <a:normAutofit fontScale="90000"/>
          </a:bodyPr>
          <a:lstStyle/>
          <a:p>
            <a:r>
              <a:rPr lang="ru-RU" sz="2000" b="1" dirty="0" smtClean="0"/>
              <a:t>Добрынин  Кирилл Егорович.</a:t>
            </a:r>
            <a:r>
              <a:rPr lang="ru-RU" sz="2000" dirty="0" smtClean="0"/>
              <a:t/>
            </a:r>
            <a:br>
              <a:rPr lang="ru-RU" sz="2000" dirty="0" smtClean="0"/>
            </a:br>
            <a:r>
              <a:rPr lang="ru-RU" sz="2000" b="1" dirty="0" smtClean="0"/>
              <a:t>Родился 30 марта 1903г</a:t>
            </a:r>
            <a:br>
              <a:rPr lang="ru-RU" sz="2000" b="1" dirty="0" smtClean="0"/>
            </a:br>
            <a:r>
              <a:rPr lang="ru-RU" sz="2000" dirty="0" smtClean="0"/>
              <a:t>В 1942 г в возрасте 38 лет, его призвали на фронт, отправили воевать на западный фронт. </a:t>
            </a:r>
            <a:br>
              <a:rPr lang="ru-RU" sz="2000" dirty="0" smtClean="0"/>
            </a:br>
            <a:r>
              <a:rPr lang="ru-RU" sz="2000" dirty="0" smtClean="0"/>
              <a:t>В 1944г перебросили на восток. </a:t>
            </a:r>
            <a:br>
              <a:rPr lang="ru-RU" sz="2000" dirty="0" smtClean="0"/>
            </a:br>
            <a:r>
              <a:rPr lang="ru-RU" sz="2000" dirty="0" smtClean="0"/>
              <a:t>Воевал мой прадед доблестно и храбро. Вернулся с фронта в ноябре 1945 г.</a:t>
            </a:r>
            <a:br>
              <a:rPr lang="ru-RU" sz="2000" dirty="0" smtClean="0"/>
            </a:br>
            <a:r>
              <a:rPr lang="ru-RU" sz="2000" dirty="0" smtClean="0"/>
              <a:t>И начались тяжелые послевоенные дни.</a:t>
            </a:r>
            <a:br>
              <a:rPr lang="ru-RU" sz="2000" dirty="0" smtClean="0"/>
            </a:br>
            <a:r>
              <a:rPr lang="ru-RU" sz="2000" dirty="0" smtClean="0"/>
              <a:t/>
            </a:r>
            <a:br>
              <a:rPr lang="ru-RU" sz="2000" dirty="0" smtClean="0"/>
            </a:br>
            <a:r>
              <a:rPr lang="ru-RU" sz="1800" b="1" dirty="0" smtClean="0">
                <a:solidFill>
                  <a:schemeClr val="bg2">
                    <a:lumMod val="10000"/>
                  </a:schemeClr>
                </a:solidFill>
              </a:rPr>
              <a:t>У прадеда был брат близнец . </a:t>
            </a:r>
            <a:r>
              <a:rPr lang="ru-RU" sz="2000" b="1" dirty="0" smtClean="0"/>
              <a:t>Добрынин Марк Егорович.</a:t>
            </a:r>
            <a:br>
              <a:rPr lang="ru-RU" sz="2000" b="1" dirty="0" smtClean="0"/>
            </a:br>
            <a:r>
              <a:rPr lang="ru-RU" sz="1800" dirty="0" smtClean="0"/>
              <a:t>он тоже был призван на фронт и храбро сражался за Родину. Марк Егорович воевал в 37 стрелковой дивизии. В Январе 1944-го  дивизия штурмовала сильно укрепленную немецкую оборону вдоль железной дороги «Новосокольники-Дно», наши войска понесли тогда очень большие потери. </a:t>
            </a:r>
            <a:br>
              <a:rPr lang="ru-RU" sz="1800" dirty="0" smtClean="0"/>
            </a:br>
            <a:r>
              <a:rPr lang="ru-RU" sz="2000" dirty="0" smtClean="0"/>
              <a:t/>
            </a:r>
            <a:br>
              <a:rPr lang="ru-RU" sz="2000" dirty="0" smtClean="0"/>
            </a:br>
            <a:r>
              <a:rPr lang="ru-RU" sz="2000" dirty="0" smtClean="0"/>
              <a:t> </a:t>
            </a:r>
            <a:br>
              <a:rPr lang="ru-RU" sz="2000" dirty="0" smtClean="0"/>
            </a:br>
            <a:r>
              <a:rPr lang="ru-RU" sz="1800" dirty="0" smtClean="0">
                <a:solidFill>
                  <a:schemeClr val="bg2">
                    <a:lumMod val="10000"/>
                  </a:schemeClr>
                </a:solidFill>
              </a:rPr>
              <a:t>Прадеды - </a:t>
            </a:r>
            <a:r>
              <a:rPr lang="ru-RU" sz="1800" dirty="0" err="1" smtClean="0">
                <a:solidFill>
                  <a:schemeClr val="bg2">
                    <a:lumMod val="10000"/>
                  </a:schemeClr>
                </a:solidFill>
              </a:rPr>
              <a:t>Подымахиной</a:t>
            </a:r>
            <a:r>
              <a:rPr lang="ru-RU" sz="1800" dirty="0" smtClean="0">
                <a:solidFill>
                  <a:schemeClr val="bg2">
                    <a:lumMod val="10000"/>
                  </a:schemeClr>
                </a:solidFill>
              </a:rPr>
              <a:t> Вероники</a:t>
            </a:r>
            <a:r>
              <a:rPr lang="ru-RU" sz="2000" dirty="0" smtClean="0"/>
              <a:t/>
            </a:r>
            <a:br>
              <a:rPr lang="ru-RU" sz="2000" dirty="0" smtClean="0"/>
            </a:br>
            <a:endParaRPr lang="ru-RU" dirty="0"/>
          </a:p>
        </p:txBody>
      </p:sp>
      <p:pic>
        <p:nvPicPr>
          <p:cNvPr id="4" name="Рисунок 3" descr="Добрынин Кирилл Егорович 30.03.1903-08.03.1960г.г..jpg"/>
          <p:cNvPicPr/>
          <p:nvPr/>
        </p:nvPicPr>
        <p:blipFill>
          <a:blip r:embed="rId2" cstate="print"/>
          <a:stretch>
            <a:fillRect/>
          </a:stretch>
        </p:blipFill>
        <p:spPr>
          <a:xfrm>
            <a:off x="179512" y="188640"/>
            <a:ext cx="2592288" cy="3861048"/>
          </a:xfrm>
          <a:prstGeom prst="rect">
            <a:avLst/>
          </a:prstGeom>
        </p:spPr>
      </p:pic>
      <p:pic>
        <p:nvPicPr>
          <p:cNvPr id="5" name="Рисунок 4" descr="Добрынин Марк Егорович 30.03.1903-14.01.1944г.г..jpg"/>
          <p:cNvPicPr/>
          <p:nvPr/>
        </p:nvPicPr>
        <p:blipFill>
          <a:blip r:embed="rId3" cstate="print"/>
          <a:stretch>
            <a:fillRect/>
          </a:stretch>
        </p:blipFill>
        <p:spPr>
          <a:xfrm>
            <a:off x="395536" y="4149080"/>
            <a:ext cx="2088232" cy="2543162"/>
          </a:xfrm>
          <a:prstGeom prst="rect">
            <a:avLst/>
          </a:prstGeom>
        </p:spPr>
      </p:pic>
      <p:pic>
        <p:nvPicPr>
          <p:cNvPr id="7" name="Рисунок 6" descr="5fc299b30dbf96f95da91549a630540c.png"/>
          <p:cNvPicPr/>
          <p:nvPr/>
        </p:nvPicPr>
        <p:blipFill>
          <a:blip r:embed="rId4" cstate="print"/>
          <a:stretch>
            <a:fillRect/>
          </a:stretch>
        </p:blipFill>
        <p:spPr>
          <a:xfrm>
            <a:off x="6804248" y="5733256"/>
            <a:ext cx="2339752" cy="954987"/>
          </a:xfrm>
          <a:prstGeom prst="rect">
            <a:avLst/>
          </a:prstGeom>
        </p:spPr>
      </p:pic>
    </p:spTree>
  </p:cSld>
  <p:clrMapOvr>
    <a:masterClrMapping/>
  </p:clrMapOvr>
  <p:transition spd="slow">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TotalTime>
  <Words>162</Words>
  <Application>Microsoft Office PowerPoint</Application>
  <PresentationFormat>Экран (4:3)</PresentationFormat>
  <Paragraphs>37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Трек</vt:lpstr>
      <vt:lpstr>Слайд 1</vt:lpstr>
      <vt:lpstr>Биктинеев  Закирья Зарифович (14.12.1924г – 28.01.1988г)  В 17 лет ушёл воевать добровольцем и сразу попал по распределению в г.Курск в августе 1942г. Участвовал в боевых действиях в Курской дуге, битва продолжалась 49 дней (с 5 июля по 23 августа 1943г). В 1943 г был ранен в ногу, и попал в госпиталь.  После госпиталя вернулся к боевым действиям . в феврале 1944г был снова тяжело ранен – осколочное ранение тазовой области с повреждениями. Был демобилизован по ранению.  С 1950г – по 1953г успешно окончил сельско - хозяйственную школу по подготовке агрономов.  С 1953г – по 1979г работал в должности председателя колхоза имени «Нариманова».  В следствие осколочного ранения на протяжении многих лет тяжело болели в 1988г 28 января прадеда не стало.  </vt:lpstr>
      <vt:lpstr>Тимофеев Андрей Сергеевич  (04.08.1904г – 23.10.1986г)  С самого начала войны наш прадед ушёл на фронт. Через год попал в плен к фашистам. Там его как ост – работника, выбрала семья, наняла себе в помощники, выходили его. После окончания войны, вернулся не сразу, долго проверяли спец. Службы. Вернулся в конце 1946 года. В мирное время был строителем. До войны у него родилось 8 детей, после войны ещё 2, но выжили в тяжёлое послевоенное время только 4 дочери.   Прадед Иванова Тимофея </vt:lpstr>
      <vt:lpstr>Трофимов Сергей Григорьевич (родился 29 августа 1927г) Когда началась война ему было 13 лет. На фронт не брали, был еще мал, но он пошёл работать на станкостроительный завод (авиазавод) за пайку хлеба. Пришлось оставить учёбу, закончил только 6 классов. До окончания войны он работал слесарем и так и остался на этом заводе до пенсии. Умер 30 сентября 2003г   Трофимов Виктор Геннадьевич   (родился 7мая 1923г) Когда началась война ему было 17 лет. На фронт пошёл в 1943году и воевал до 1945г. Воевать пришёл в звании лейтенант, а закончил войну в звании капитан. Был в боях под Ленинградом, снимал блокаду. Был ранен до Берлина не дошёл. В локтевом суставе после ранения остался осколок гранаты, так он с ним и жил. Умер 30 ноября 1998г  Прадеды Румянцева Сергея  </vt:lpstr>
      <vt:lpstr>Слайд 5</vt:lpstr>
      <vt:lpstr>Ходаков  Михаил Макарович (родился 14 ноября 1924г)  Родился мой прадед на одном из приисков Байкала в деревне Сенная Падь. Учился в Улан –Уде в Забайкальском пехотном училище. Ушёл на фронт в 1941году. Войну прошёл в звании лейтенанта.  Воевал на Западно – Белорусском фронте. За боевую доблесть имел 2 Ордена Отечественной Войны 1 и 2 степени и медаль Жукова.    </vt:lpstr>
      <vt:lpstr>Суханов Иван Иванович (17 июня 1926г – 25 марта1982г) Родился в пригороде Нижнего Тагила.  Ушёл служить в Армию, оттуда и попал на фронт. Был миномётчиком, потом танкистом. Горел в танке, был контужен. Дошёл до Кёнинсберга. Воевал в странах Прибалтики.  С фронта пришёл в 1947 году.  Имел медали и Орден Отечественной войны. Женился, родилось 2 детей. Всю жизнь проработал на тяжёлой работе в шахтах г.Копейск Челябинской области.  Прадед  - Хохловой Алисы </vt:lpstr>
      <vt:lpstr>Подымахин Прокопий Алексеевич (10 июня 1916г – 5 марта 1993г) Родился в деревне Ключи в многодетной семье. Работал кузнецом в кузнице. Началась ВОВ и Алексея Алексеевича призвали на фронт. Попал он в 640 стрелковый полк  609 дивизии. Осенью 1942года прошёл ускоренные курсы командирского состава в Смоленской области. Получил звание лейтенант. Был назначен командиром пулемётного взвода.  Участвовал в Сталинградской битве, освобождал Кривой Рог, Смоленскую область, Рыбинск, Старую Руссу. 3 мая 1944 г получил тяжёлое ранение в голову, немецкой «кукушкой» - снайпером во время задания. Был награждён 2 орденами Красной Звезды, орденом Отечественной войны 2 степени, медалями:  «За отвагу», «За Победу над Германией», «За Победу над Японией» и юбилейными медалями. Вернувшись с фронта снова стал работать кузнецом. Прадедушка : Подымахиной Вероники </vt:lpstr>
      <vt:lpstr>Добрынин  Кирилл Егорович. Родился 30 марта 1903г В 1942 г в возрасте 38 лет, его призвали на фронт, отправили воевать на западный фронт.  В 1944г перебросили на восток.  Воевал мой прадед доблестно и храбро. Вернулся с фронта в ноябре 1945 г. И начались тяжелые послевоенные дни.  У прадеда был брат близнец . Добрынин Марк Егорович. он тоже был призван на фронт и храбро сражался за Родину. Марк Егорович воевал в 37 стрелковой дивизии. В Январе 1944-го  дивизия штурмовала сильно укрепленную немецкую оборону вдоль железной дороги «Новосокольники-Дно», наши войска понесли тогда очень большие потери.     Прадеды - Подымахиной Вероники </vt:lpstr>
      <vt:lpstr>Перевалов  Евстафий Евтеевич Наступила ВОВ и моего прадеда призвали на фронт. Гвардии старший сержант был  командиром взвода управлял умело. За период боевых действий  показал мужество и  отвагу, воспитал личный состав. с 6.10.1944г командуя взводом 2 батареи, организовал разведку и своевременно передавал важные сведения. Его батарея уничтожила 200 гитлеровских солдат и офицеров, 9 танков, 2 бронетранспортера, подбила 5 грузовых машин, 5 станковых пулеметов, 2 легковые машины. За проявленную отвагу получил орден и медали.  Прадед : Басацкого Михаила </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Elizaveta</dc:creator>
  <cp:lastModifiedBy>СЕМЬЯ</cp:lastModifiedBy>
  <cp:revision>5</cp:revision>
  <dcterms:created xsi:type="dcterms:W3CDTF">2020-05-03T14:31:47Z</dcterms:created>
  <dcterms:modified xsi:type="dcterms:W3CDTF">2020-05-06T04:28:27Z</dcterms:modified>
</cp:coreProperties>
</file>